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media/image7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4EA"/>
          </a:solidFill>
        </a:fill>
      </a:tcStyle>
    </a:wholeTbl>
    <a:band2H>
      <a:tcTxStyle b="def" i="def"/>
      <a:tcStyle>
        <a:tcBdr/>
        <a:fill>
          <a:solidFill>
            <a:srgbClr val="E8EBF5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 b="def" i="def"/>
      <a:tcStyle>
        <a:tcBdr/>
        <a:fill>
          <a:solidFill>
            <a:srgbClr val="F0F0F0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 b="def" i="def"/>
      <a:tcStyle>
        <a:tcBdr/>
        <a:fill>
          <a:solidFill>
            <a:srgbClr val="EBF1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92" name="Shape 92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457200" algn="ctr">
              <a:buSzTx/>
              <a:buFontTx/>
              <a:buNone/>
              <a:defRPr sz="2400"/>
            </a:lvl2pPr>
            <a:lvl3pPr marL="0" indent="914400" algn="ctr">
              <a:buSzTx/>
              <a:buFontTx/>
              <a:buNone/>
              <a:defRPr sz="2400"/>
            </a:lvl3pPr>
            <a:lvl4pPr marL="0" indent="1371600" algn="ctr">
              <a:buSzTx/>
              <a:buFontTx/>
              <a:buNone/>
              <a:defRPr sz="2400"/>
            </a:lvl4pPr>
            <a:lvl5pPr marL="0" indent="1828800" algn="ctr">
              <a:buSzTx/>
              <a:buFontTx/>
              <a:buNone/>
              <a:defRPr sz="2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1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Text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30" name="Body Level One…"/>
          <p:cNvSpPr txBox="1"/>
          <p:nvPr>
            <p:ph type="body" sz="quarter" idx="1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1pPr>
            <a:lvl2pPr marL="0" indent="457200">
              <a:buSzTx/>
              <a:buFontTx/>
              <a:buNone/>
              <a:defRPr sz="2400">
                <a:solidFill>
                  <a:srgbClr val="888888"/>
                </a:solidFill>
              </a:defRPr>
            </a:lvl2pPr>
            <a:lvl3pPr marL="0" indent="914400">
              <a:buSzTx/>
              <a:buFontTx/>
              <a:buNone/>
              <a:defRPr sz="2400">
                <a:solidFill>
                  <a:srgbClr val="888888"/>
                </a:solidFill>
              </a:defRPr>
            </a:lvl3pPr>
            <a:lvl4pPr marL="0" indent="1371600">
              <a:buSzTx/>
              <a:buFontTx/>
              <a:buNone/>
              <a:defRPr sz="2400">
                <a:solidFill>
                  <a:srgbClr val="888888"/>
                </a:solidFill>
              </a:defRPr>
            </a:lvl4pPr>
            <a:lvl5pPr marL="0" indent="1828800">
              <a:buSzTx/>
              <a:buFontTx/>
              <a:buNone/>
              <a:defRPr sz="2400">
                <a:solidFill>
                  <a:srgbClr val="888888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9" name="Body Level One…"/>
          <p:cNvSpPr txBox="1"/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 txBox="1"/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8" name="Body Level One…"/>
          <p:cNvSpPr txBox="1"/>
          <p:nvPr>
            <p:ph type="body" sz="quarter" idx="1"/>
          </p:nvPr>
        </p:nvSpPr>
        <p:spPr>
          <a:xfrm>
            <a:off x="839787" y="1681163"/>
            <a:ext cx="5157789" cy="823913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b="1" sz="2400">
                <a:latin typeface="+mj-lt"/>
                <a:ea typeface="+mj-ea"/>
                <a:cs typeface="+mj-cs"/>
                <a:sym typeface="Helvetica"/>
              </a:defRPr>
            </a:lvl1pPr>
            <a:lvl2pPr marL="0" indent="457200">
              <a:buSzTx/>
              <a:buFontTx/>
              <a:buNone/>
              <a:defRPr b="1" sz="2400">
                <a:latin typeface="+mj-lt"/>
                <a:ea typeface="+mj-ea"/>
                <a:cs typeface="+mj-cs"/>
                <a:sym typeface="Helvetica"/>
              </a:defRPr>
            </a:lvl2pPr>
            <a:lvl3pPr marL="0" indent="914400">
              <a:buSzTx/>
              <a:buFontTx/>
              <a:buNone/>
              <a:defRPr b="1" sz="2400">
                <a:latin typeface="+mj-lt"/>
                <a:ea typeface="+mj-ea"/>
                <a:cs typeface="+mj-cs"/>
                <a:sym typeface="Helvetica"/>
              </a:defRPr>
            </a:lvl3pPr>
            <a:lvl4pPr marL="0" indent="1371600">
              <a:buSzTx/>
              <a:buFontTx/>
              <a:buNone/>
              <a:defRPr b="1" sz="2400">
                <a:latin typeface="+mj-lt"/>
                <a:ea typeface="+mj-ea"/>
                <a:cs typeface="+mj-cs"/>
                <a:sym typeface="Helvetica"/>
              </a:defRPr>
            </a:lvl4pPr>
            <a:lvl5pPr marL="0" indent="1828800">
              <a:buSzTx/>
              <a:buFontTx/>
              <a:buNone/>
              <a:defRPr b="1" sz="2400">
                <a:latin typeface="+mj-lt"/>
                <a:ea typeface="+mj-ea"/>
                <a:cs typeface="+mj-cs"/>
                <a:sym typeface="Helvetic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9" name="Text Placeholder 4"/>
          <p:cNvSpPr/>
          <p:nvPr>
            <p:ph type="body" sz="quarter" idx="13"/>
          </p:nvPr>
        </p:nvSpPr>
        <p:spPr>
          <a:xfrm>
            <a:off x="6172200" y="1681163"/>
            <a:ext cx="5183188" cy="823913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FontTx/>
              <a:buNone/>
              <a:defRPr b="1" sz="24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5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itle Text"/>
          <p:cNvSpPr txBox="1"/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/>
            <a:r>
              <a:t>Title Text</a:t>
            </a:r>
          </a:p>
        </p:txBody>
      </p:sp>
      <p:sp>
        <p:nvSpPr>
          <p:cNvPr id="73" name="Body Level One…"/>
          <p:cNvSpPr txBox="1"/>
          <p:nvPr>
            <p:ph type="body" sz="half" idx="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" name="Text Placeholder 3"/>
          <p:cNvSpPr/>
          <p:nvPr>
            <p:ph type="body" sz="quarter" idx="13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/>
            </a:pPr>
          </a:p>
        </p:txBody>
      </p:sp>
      <p:sp>
        <p:nvSpPr>
          <p:cNvPr id="7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le Text"/>
          <p:cNvSpPr txBox="1"/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/>
            <a:r>
              <a:t>Title Text</a:t>
            </a:r>
          </a:p>
        </p:txBody>
      </p:sp>
      <p:sp>
        <p:nvSpPr>
          <p:cNvPr id="83" name="Picture Placeholder 2"/>
          <p:cNvSpPr/>
          <p:nvPr>
            <p:ph type="pic" sz="half" idx="13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84" name="Body Level One…"/>
          <p:cNvSpPr txBox="1"/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1095176" y="6414760"/>
            <a:ext cx="258624" cy="248305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1234439" marR="0" indent="-3200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6.jpeg"/><Relationship Id="rId4" Type="http://schemas.openxmlformats.org/officeDocument/2006/relationships/image" Target="../media/image7.jpe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ocs.google.com/document/d/1aitSOucL0VHZa9Z2vbRJSyAIsAz24kX8LFByQ5xQnUg/edit" TargetMode="External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nodejs/node-chakracore" TargetMode="External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gif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hyperlink" Target="http://www.guvi.io" TargetMode="External"/><Relationship Id="rId4" Type="http://schemas.openxmlformats.org/officeDocument/2006/relationships/image" Target="../media/image16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curl.haxx.se/download.html" TargetMode="External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Relationship Id="rId3" Type="http://schemas.openxmlformats.org/officeDocument/2006/relationships/image" Target="../media/image4.jpeg"/><Relationship Id="rId4" Type="http://schemas.openxmlformats.org/officeDocument/2006/relationships/image" Target="../media/image5.jpe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>
            <a:alpha val="31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" name="Group 8"/>
          <p:cNvGrpSpPr/>
          <p:nvPr/>
        </p:nvGrpSpPr>
        <p:grpSpPr>
          <a:xfrm>
            <a:off x="-1158950" y="-127591"/>
            <a:ext cx="14261807" cy="7336467"/>
            <a:chOff x="0" y="0"/>
            <a:chExt cx="14261805" cy="7336466"/>
          </a:xfrm>
        </p:grpSpPr>
        <p:grpSp>
          <p:nvGrpSpPr>
            <p:cNvPr id="96" name="Picture 6"/>
            <p:cNvGrpSpPr/>
            <p:nvPr/>
          </p:nvGrpSpPr>
          <p:grpSpPr>
            <a:xfrm>
              <a:off x="21264" y="127591"/>
              <a:ext cx="13548517" cy="7081285"/>
              <a:chOff x="0" y="0"/>
              <a:chExt cx="13548515" cy="7081284"/>
            </a:xfrm>
          </p:grpSpPr>
          <p:sp>
            <p:nvSpPr>
              <p:cNvPr id="94" name="Rectangle"/>
              <p:cNvSpPr/>
              <p:nvPr/>
            </p:nvSpPr>
            <p:spPr>
              <a:xfrm>
                <a:off x="0" y="0"/>
                <a:ext cx="13548516" cy="7081285"/>
              </a:xfrm>
              <a:prstGeom prst="rect">
                <a:avLst/>
              </a:prstGeom>
              <a:solidFill>
                <a:srgbClr val="000000">
                  <a:alpha val="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pic>
            <p:nvPicPr>
              <p:cNvPr id="95" name="image1.jpeg" descr="image1.jpe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0" y="0"/>
                <a:ext cx="13548516" cy="708128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97" name="Rectangle 7"/>
            <p:cNvSpPr/>
            <p:nvPr/>
          </p:nvSpPr>
          <p:spPr>
            <a:xfrm>
              <a:off x="-1" y="0"/>
              <a:ext cx="14261807" cy="7336467"/>
            </a:xfrm>
            <a:prstGeom prst="rect">
              <a:avLst/>
            </a:prstGeom>
            <a:solidFill>
              <a:srgbClr val="895EF3">
                <a:alpha val="67000"/>
              </a:srgbClr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99" name="Title 1"/>
          <p:cNvSpPr txBox="1"/>
          <p:nvPr>
            <p:ph type="ctrTitle"/>
          </p:nvPr>
        </p:nvSpPr>
        <p:spPr>
          <a:xfrm>
            <a:off x="-669852" y="5293359"/>
            <a:ext cx="13195004" cy="1030924"/>
          </a:xfrm>
          <a:prstGeom prst="rect">
            <a:avLst/>
          </a:prstGeom>
          <a:solidFill>
            <a:srgbClr val="FFFF00"/>
          </a:solidFill>
        </p:spPr>
        <p:txBody>
          <a:bodyPr/>
          <a:lstStyle>
            <a:lvl1pPr>
              <a:defRPr sz="6600"/>
            </a:lvl1pPr>
          </a:lstStyle>
          <a:p>
            <a:pPr/>
            <a:r>
              <a:t>Browsers -Getting started</a:t>
            </a:r>
          </a:p>
        </p:txBody>
      </p:sp>
      <p:grpSp>
        <p:nvGrpSpPr>
          <p:cNvPr id="102" name="Rectangle 9"/>
          <p:cNvGrpSpPr/>
          <p:nvPr/>
        </p:nvGrpSpPr>
        <p:grpSpPr>
          <a:xfrm>
            <a:off x="4444408" y="3429000"/>
            <a:ext cx="2583713" cy="2105246"/>
            <a:chOff x="0" y="0"/>
            <a:chExt cx="2583712" cy="2105245"/>
          </a:xfrm>
        </p:grpSpPr>
        <p:sp>
          <p:nvSpPr>
            <p:cNvPr id="100" name="Rectangle"/>
            <p:cNvSpPr/>
            <p:nvPr/>
          </p:nvSpPr>
          <p:spPr>
            <a:xfrm>
              <a:off x="-1" y="0"/>
              <a:ext cx="2583714" cy="2105246"/>
            </a:xfrm>
            <a:prstGeom prst="rect">
              <a:avLst/>
            </a:prstGeom>
            <a:solidFill>
              <a:srgbClr val="FFFF00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01" name="JS"/>
            <p:cNvSpPr txBox="1"/>
            <p:nvPr/>
          </p:nvSpPr>
          <p:spPr>
            <a:xfrm>
              <a:off x="45719" y="279071"/>
              <a:ext cx="2492274" cy="154710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1500"/>
              </a:lvl1pPr>
            </a:lstStyle>
            <a:p>
              <a:pPr/>
              <a:r>
                <a:t>JS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Title 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38" name="Content Placeholder 4" descr="Content Placeholder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12519" y="0"/>
            <a:ext cx="8725191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Rectangle: Rounded Corners 1"/>
          <p:cNvSpPr/>
          <p:nvPr/>
        </p:nvSpPr>
        <p:spPr>
          <a:xfrm>
            <a:off x="2963049" y="2519679"/>
            <a:ext cx="5598567" cy="2794001"/>
          </a:xfrm>
          <a:prstGeom prst="roundRect">
            <a:avLst>
              <a:gd name="adj" fmla="val 16667"/>
            </a:avLst>
          </a:prstGeom>
          <a:solidFill>
            <a:srgbClr val="FF0000">
              <a:alpha val="23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41" name="Arrow: Down 27"/>
          <p:cNvSpPr/>
          <p:nvPr/>
        </p:nvSpPr>
        <p:spPr>
          <a:xfrm>
            <a:off x="7169956" y="5124303"/>
            <a:ext cx="379143" cy="5666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4374"/>
                </a:moveTo>
                <a:lnTo>
                  <a:pt x="5400" y="14374"/>
                </a:lnTo>
                <a:lnTo>
                  <a:pt x="5400" y="0"/>
                </a:lnTo>
                <a:lnTo>
                  <a:pt x="16200" y="0"/>
                </a:lnTo>
                <a:lnTo>
                  <a:pt x="16200" y="14374"/>
                </a:lnTo>
                <a:lnTo>
                  <a:pt x="21600" y="14374"/>
                </a:lnTo>
                <a:lnTo>
                  <a:pt x="10800" y="21600"/>
                </a:lnTo>
                <a:close/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grpSp>
        <p:nvGrpSpPr>
          <p:cNvPr id="144" name="Rectangle: Rounded Corners 8"/>
          <p:cNvGrpSpPr/>
          <p:nvPr/>
        </p:nvGrpSpPr>
        <p:grpSpPr>
          <a:xfrm>
            <a:off x="457198" y="1204644"/>
            <a:ext cx="11291778" cy="995170"/>
            <a:chOff x="0" y="0"/>
            <a:chExt cx="11291776" cy="995169"/>
          </a:xfrm>
        </p:grpSpPr>
        <p:sp>
          <p:nvSpPr>
            <p:cNvPr id="142" name="Rounded Rectangle"/>
            <p:cNvSpPr/>
            <p:nvPr/>
          </p:nvSpPr>
          <p:spPr>
            <a:xfrm>
              <a:off x="0" y="0"/>
              <a:ext cx="11291777" cy="995170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43" name="User Interface"/>
            <p:cNvSpPr txBox="1"/>
            <p:nvPr/>
          </p:nvSpPr>
          <p:spPr>
            <a:xfrm>
              <a:off x="94299" y="331040"/>
              <a:ext cx="11103179" cy="3330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/>
            </a:lstStyle>
            <a:p>
              <a:pPr/>
              <a:r>
                <a:t>User Interface</a:t>
              </a:r>
            </a:p>
          </p:txBody>
        </p:sp>
      </p:grpSp>
      <p:grpSp>
        <p:nvGrpSpPr>
          <p:cNvPr id="147" name="Rectangle: Rounded Corners 10"/>
          <p:cNvGrpSpPr/>
          <p:nvPr/>
        </p:nvGrpSpPr>
        <p:grpSpPr>
          <a:xfrm>
            <a:off x="3420250" y="2689830"/>
            <a:ext cx="4272960" cy="995170"/>
            <a:chOff x="0" y="0"/>
            <a:chExt cx="4272958" cy="995169"/>
          </a:xfrm>
        </p:grpSpPr>
        <p:sp>
          <p:nvSpPr>
            <p:cNvPr id="145" name="Rounded Rectangle"/>
            <p:cNvSpPr/>
            <p:nvPr/>
          </p:nvSpPr>
          <p:spPr>
            <a:xfrm>
              <a:off x="0" y="0"/>
              <a:ext cx="4272959" cy="995170"/>
            </a:xfrm>
            <a:prstGeom prst="roundRect">
              <a:avLst>
                <a:gd name="adj" fmla="val 16667"/>
              </a:avLst>
            </a:prstGeom>
            <a:solidFill>
              <a:srgbClr val="00B0F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46" name="Browser Engine"/>
            <p:cNvSpPr txBox="1"/>
            <p:nvPr/>
          </p:nvSpPr>
          <p:spPr>
            <a:xfrm>
              <a:off x="94300" y="331040"/>
              <a:ext cx="4084359" cy="3330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/>
            </a:lstStyle>
            <a:p>
              <a:pPr/>
              <a:r>
                <a:t>Browser Engine </a:t>
              </a:r>
            </a:p>
          </p:txBody>
        </p:sp>
      </p:grpSp>
      <p:grpSp>
        <p:nvGrpSpPr>
          <p:cNvPr id="150" name="Rectangle: Rounded Corners 11"/>
          <p:cNvGrpSpPr/>
          <p:nvPr/>
        </p:nvGrpSpPr>
        <p:grpSpPr>
          <a:xfrm>
            <a:off x="3420250" y="4175018"/>
            <a:ext cx="4272960" cy="995170"/>
            <a:chOff x="0" y="0"/>
            <a:chExt cx="4272958" cy="995169"/>
          </a:xfrm>
        </p:grpSpPr>
        <p:sp>
          <p:nvSpPr>
            <p:cNvPr id="148" name="Rounded Rectangle"/>
            <p:cNvSpPr/>
            <p:nvPr/>
          </p:nvSpPr>
          <p:spPr>
            <a:xfrm>
              <a:off x="0" y="0"/>
              <a:ext cx="4272959" cy="995170"/>
            </a:xfrm>
            <a:prstGeom prst="roundRect">
              <a:avLst>
                <a:gd name="adj" fmla="val 16667"/>
              </a:avLst>
            </a:prstGeom>
            <a:solidFill>
              <a:srgbClr val="00206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49" name="Rendering  Engine"/>
            <p:cNvSpPr txBox="1"/>
            <p:nvPr/>
          </p:nvSpPr>
          <p:spPr>
            <a:xfrm>
              <a:off x="94300" y="331040"/>
              <a:ext cx="4084359" cy="3330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Rendering  Engine </a:t>
              </a:r>
            </a:p>
          </p:txBody>
        </p:sp>
      </p:grpSp>
      <p:grpSp>
        <p:nvGrpSpPr>
          <p:cNvPr id="153" name="Rectangle: Rounded Corners 12"/>
          <p:cNvGrpSpPr/>
          <p:nvPr/>
        </p:nvGrpSpPr>
        <p:grpSpPr>
          <a:xfrm>
            <a:off x="2963049" y="5736837"/>
            <a:ext cx="1381517" cy="995170"/>
            <a:chOff x="0" y="0"/>
            <a:chExt cx="1381515" cy="995169"/>
          </a:xfrm>
        </p:grpSpPr>
        <p:sp>
          <p:nvSpPr>
            <p:cNvPr id="151" name="Rounded Rectangle"/>
            <p:cNvSpPr/>
            <p:nvPr/>
          </p:nvSpPr>
          <p:spPr>
            <a:xfrm>
              <a:off x="0" y="0"/>
              <a:ext cx="1381516" cy="995170"/>
            </a:xfrm>
            <a:prstGeom prst="roundRect">
              <a:avLst>
                <a:gd name="adj" fmla="val 16667"/>
              </a:avLst>
            </a:prstGeom>
            <a:solidFill>
              <a:srgbClr val="FF606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52" name="Networking"/>
            <p:cNvSpPr txBox="1"/>
            <p:nvPr/>
          </p:nvSpPr>
          <p:spPr>
            <a:xfrm>
              <a:off x="94299" y="331040"/>
              <a:ext cx="1192918" cy="3330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/>
            </a:lstStyle>
            <a:p>
              <a:pPr/>
              <a:r>
                <a:t>Networking</a:t>
              </a:r>
            </a:p>
          </p:txBody>
        </p:sp>
      </p:grpSp>
      <p:grpSp>
        <p:nvGrpSpPr>
          <p:cNvPr id="156" name="Rectangle: Rounded Corners 13"/>
          <p:cNvGrpSpPr/>
          <p:nvPr/>
        </p:nvGrpSpPr>
        <p:grpSpPr>
          <a:xfrm>
            <a:off x="5072479" y="5736837"/>
            <a:ext cx="1381517" cy="995170"/>
            <a:chOff x="0" y="0"/>
            <a:chExt cx="1381515" cy="995169"/>
          </a:xfrm>
        </p:grpSpPr>
        <p:sp>
          <p:nvSpPr>
            <p:cNvPr id="154" name="Rounded Rectangle"/>
            <p:cNvSpPr/>
            <p:nvPr/>
          </p:nvSpPr>
          <p:spPr>
            <a:xfrm>
              <a:off x="0" y="0"/>
              <a:ext cx="1381516" cy="995170"/>
            </a:xfrm>
            <a:prstGeom prst="roundRect">
              <a:avLst>
                <a:gd name="adj" fmla="val 16667"/>
              </a:avLst>
            </a:prstGeom>
            <a:solidFill>
              <a:srgbClr val="00B05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55" name="JS engine"/>
            <p:cNvSpPr txBox="1"/>
            <p:nvPr/>
          </p:nvSpPr>
          <p:spPr>
            <a:xfrm>
              <a:off x="94299" y="331040"/>
              <a:ext cx="1192918" cy="3330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/>
            </a:lstStyle>
            <a:p>
              <a:pPr/>
              <a:r>
                <a:t>JS engine</a:t>
              </a:r>
            </a:p>
          </p:txBody>
        </p:sp>
      </p:grpSp>
      <p:grpSp>
        <p:nvGrpSpPr>
          <p:cNvPr id="159" name="Rectangle: Rounded Corners 14"/>
          <p:cNvGrpSpPr/>
          <p:nvPr/>
        </p:nvGrpSpPr>
        <p:grpSpPr>
          <a:xfrm>
            <a:off x="7002450" y="5690954"/>
            <a:ext cx="1381517" cy="995170"/>
            <a:chOff x="0" y="0"/>
            <a:chExt cx="1381515" cy="995169"/>
          </a:xfrm>
        </p:grpSpPr>
        <p:sp>
          <p:nvSpPr>
            <p:cNvPr id="157" name="Rounded Rectangle"/>
            <p:cNvSpPr/>
            <p:nvPr/>
          </p:nvSpPr>
          <p:spPr>
            <a:xfrm>
              <a:off x="0" y="0"/>
              <a:ext cx="1381516" cy="995170"/>
            </a:xfrm>
            <a:prstGeom prst="roundRect">
              <a:avLst>
                <a:gd name="adj" fmla="val 16667"/>
              </a:avLst>
            </a:prstGeom>
            <a:solidFill>
              <a:srgbClr val="F5A62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58" name="UI Backend"/>
            <p:cNvSpPr txBox="1"/>
            <p:nvPr/>
          </p:nvSpPr>
          <p:spPr>
            <a:xfrm>
              <a:off x="94299" y="331040"/>
              <a:ext cx="1192918" cy="3330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/>
            </a:lstStyle>
            <a:p>
              <a:pPr/>
              <a:r>
                <a:t>UI Backend</a:t>
              </a:r>
            </a:p>
          </p:txBody>
        </p:sp>
      </p:grpSp>
      <p:grpSp>
        <p:nvGrpSpPr>
          <p:cNvPr id="162" name="Rectangle: Rounded Corners 15"/>
          <p:cNvGrpSpPr/>
          <p:nvPr/>
        </p:nvGrpSpPr>
        <p:grpSpPr>
          <a:xfrm>
            <a:off x="9114565" y="2360430"/>
            <a:ext cx="995170" cy="3749961"/>
            <a:chOff x="0" y="0"/>
            <a:chExt cx="995169" cy="3749959"/>
          </a:xfrm>
        </p:grpSpPr>
        <p:sp>
          <p:nvSpPr>
            <p:cNvPr id="160" name="Rounded Rectangle"/>
            <p:cNvSpPr/>
            <p:nvPr/>
          </p:nvSpPr>
          <p:spPr>
            <a:xfrm rot="5400000">
              <a:off x="-1377396" y="1377395"/>
              <a:ext cx="3749961" cy="995170"/>
            </a:xfrm>
            <a:prstGeom prst="roundRect">
              <a:avLst>
                <a:gd name="adj" fmla="val 16667"/>
              </a:avLst>
            </a:prstGeom>
            <a:solidFill>
              <a:srgbClr val="5482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61" name="Data Storage"/>
            <p:cNvSpPr txBox="1"/>
            <p:nvPr/>
          </p:nvSpPr>
          <p:spPr>
            <a:xfrm rot="5400000">
              <a:off x="-1283096" y="1708435"/>
              <a:ext cx="3561361" cy="3330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Data Storage</a:t>
              </a:r>
            </a:p>
          </p:txBody>
        </p:sp>
      </p:grpSp>
      <p:sp>
        <p:nvSpPr>
          <p:cNvPr id="163" name="Arrow: Down 9"/>
          <p:cNvSpPr/>
          <p:nvPr/>
        </p:nvSpPr>
        <p:spPr>
          <a:xfrm>
            <a:off x="5573667" y="2199813"/>
            <a:ext cx="379143" cy="4900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3244"/>
                </a:moveTo>
                <a:lnTo>
                  <a:pt x="5400" y="13244"/>
                </a:lnTo>
                <a:lnTo>
                  <a:pt x="5400" y="0"/>
                </a:lnTo>
                <a:lnTo>
                  <a:pt x="16200" y="0"/>
                </a:lnTo>
                <a:lnTo>
                  <a:pt x="16200" y="13244"/>
                </a:lnTo>
                <a:lnTo>
                  <a:pt x="21600" y="13244"/>
                </a:lnTo>
                <a:lnTo>
                  <a:pt x="10800" y="21600"/>
                </a:lnTo>
                <a:close/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64" name="Arrow: Down 17"/>
          <p:cNvSpPr/>
          <p:nvPr/>
        </p:nvSpPr>
        <p:spPr>
          <a:xfrm>
            <a:off x="5573667" y="3698726"/>
            <a:ext cx="379143" cy="4900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3244"/>
                </a:moveTo>
                <a:lnTo>
                  <a:pt x="5400" y="13244"/>
                </a:lnTo>
                <a:lnTo>
                  <a:pt x="5400" y="0"/>
                </a:lnTo>
                <a:lnTo>
                  <a:pt x="16200" y="0"/>
                </a:lnTo>
                <a:lnTo>
                  <a:pt x="16200" y="13244"/>
                </a:lnTo>
                <a:lnTo>
                  <a:pt x="21600" y="13244"/>
                </a:lnTo>
                <a:lnTo>
                  <a:pt x="10800" y="21600"/>
                </a:lnTo>
                <a:close/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65" name="Arrow: Down 18"/>
          <p:cNvSpPr/>
          <p:nvPr/>
        </p:nvSpPr>
        <p:spPr>
          <a:xfrm>
            <a:off x="3477031" y="5170187"/>
            <a:ext cx="379143" cy="5666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4374"/>
                </a:moveTo>
                <a:lnTo>
                  <a:pt x="5400" y="14374"/>
                </a:lnTo>
                <a:lnTo>
                  <a:pt x="5400" y="0"/>
                </a:lnTo>
                <a:lnTo>
                  <a:pt x="16200" y="0"/>
                </a:lnTo>
                <a:lnTo>
                  <a:pt x="16200" y="14374"/>
                </a:lnTo>
                <a:lnTo>
                  <a:pt x="21600" y="14374"/>
                </a:lnTo>
                <a:lnTo>
                  <a:pt x="10800" y="21600"/>
                </a:lnTo>
                <a:close/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66" name="Arrow: Down 21"/>
          <p:cNvSpPr/>
          <p:nvPr/>
        </p:nvSpPr>
        <p:spPr>
          <a:xfrm rot="16200000">
            <a:off x="8261394" y="2583590"/>
            <a:ext cx="319938" cy="13815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9099"/>
                </a:moveTo>
                <a:lnTo>
                  <a:pt x="5400" y="19099"/>
                </a:lnTo>
                <a:lnTo>
                  <a:pt x="5400" y="0"/>
                </a:lnTo>
                <a:lnTo>
                  <a:pt x="16200" y="0"/>
                </a:lnTo>
                <a:lnTo>
                  <a:pt x="16200" y="19099"/>
                </a:lnTo>
                <a:lnTo>
                  <a:pt x="21600" y="19099"/>
                </a:lnTo>
                <a:lnTo>
                  <a:pt x="10800" y="21600"/>
                </a:lnTo>
                <a:close/>
              </a:path>
            </a:pathLst>
          </a:custGeom>
          <a:solidFill>
            <a:srgbClr val="181717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67" name="Arrow: Down 25"/>
          <p:cNvSpPr/>
          <p:nvPr/>
        </p:nvSpPr>
        <p:spPr>
          <a:xfrm>
            <a:off x="7827105" y="2219956"/>
            <a:ext cx="225956" cy="34785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0898"/>
                </a:moveTo>
                <a:lnTo>
                  <a:pt x="5400" y="20898"/>
                </a:lnTo>
                <a:lnTo>
                  <a:pt x="5400" y="0"/>
                </a:lnTo>
                <a:lnTo>
                  <a:pt x="16200" y="0"/>
                </a:lnTo>
                <a:lnTo>
                  <a:pt x="16200" y="20898"/>
                </a:lnTo>
                <a:lnTo>
                  <a:pt x="21600" y="20898"/>
                </a:lnTo>
                <a:lnTo>
                  <a:pt x="10800" y="21600"/>
                </a:lnTo>
                <a:close/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68" name="Arrow: Down 26"/>
          <p:cNvSpPr/>
          <p:nvPr/>
        </p:nvSpPr>
        <p:spPr>
          <a:xfrm>
            <a:off x="5483938" y="5177725"/>
            <a:ext cx="379143" cy="5666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4374"/>
                </a:moveTo>
                <a:lnTo>
                  <a:pt x="5400" y="14374"/>
                </a:lnTo>
                <a:lnTo>
                  <a:pt x="5400" y="0"/>
                </a:lnTo>
                <a:lnTo>
                  <a:pt x="16200" y="0"/>
                </a:lnTo>
                <a:lnTo>
                  <a:pt x="16200" y="14374"/>
                </a:lnTo>
                <a:lnTo>
                  <a:pt x="21600" y="14374"/>
                </a:lnTo>
                <a:lnTo>
                  <a:pt x="10800" y="21600"/>
                </a:lnTo>
                <a:close/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69" name="Rectangle 24"/>
          <p:cNvSpPr txBox="1"/>
          <p:nvPr/>
        </p:nvSpPr>
        <p:spPr>
          <a:xfrm>
            <a:off x="3550919" y="3477698"/>
            <a:ext cx="6004562" cy="6251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br/>
          </a:p>
        </p:txBody>
      </p:sp>
      <p:sp>
        <p:nvSpPr>
          <p:cNvPr id="170" name="Title 1"/>
          <p:cNvSpPr txBox="1"/>
          <p:nvPr>
            <p:ph type="title"/>
          </p:nvPr>
        </p:nvSpPr>
        <p:spPr>
          <a:xfrm>
            <a:off x="147083" y="32578"/>
            <a:ext cx="10515601" cy="1325563"/>
          </a:xfrm>
          <a:prstGeom prst="rect">
            <a:avLst/>
          </a:prstGeom>
        </p:spPr>
        <p:txBody>
          <a:bodyPr/>
          <a:lstStyle>
            <a:lvl1pPr>
              <a:defRPr b="1">
                <a:latin typeface="medium-content-sans-serif-font"/>
                <a:ea typeface="medium-content-sans-serif-font"/>
                <a:cs typeface="medium-content-sans-serif-font"/>
                <a:sym typeface="medium-content-sans-serif-font"/>
              </a:defRPr>
            </a:lvl1pPr>
          </a:lstStyle>
          <a:p>
            <a:pPr/>
            <a:r>
              <a:t>Structure of a Web Browser</a:t>
            </a:r>
          </a:p>
        </p:txBody>
      </p:sp>
      <p:pic>
        <p:nvPicPr>
          <p:cNvPr id="171" name="Picture 10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50951" y="2105723"/>
            <a:ext cx="2057798" cy="2069296"/>
          </a:xfrm>
          <a:prstGeom prst="rect">
            <a:avLst/>
          </a:prstGeom>
          <a:ln w="12700">
            <a:miter lim="400000"/>
          </a:ln>
        </p:spPr>
      </p:pic>
      <p:sp>
        <p:nvSpPr>
          <p:cNvPr id="172" name="Rectangle: Rounded Corners 19"/>
          <p:cNvSpPr/>
          <p:nvPr/>
        </p:nvSpPr>
        <p:spPr>
          <a:xfrm>
            <a:off x="4801765" y="5633546"/>
            <a:ext cx="1963836" cy="1098460"/>
          </a:xfrm>
          <a:prstGeom prst="roundRect">
            <a:avLst>
              <a:gd name="adj" fmla="val 16667"/>
            </a:avLst>
          </a:prstGeom>
          <a:solidFill>
            <a:srgbClr val="FF0000">
              <a:alpha val="23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Title 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pPr/>
            <a:r>
              <a:t>Layout engine or rendering engine</a:t>
            </a:r>
          </a:p>
        </p:txBody>
      </p:sp>
      <p:pic>
        <p:nvPicPr>
          <p:cNvPr id="175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rcRect l="63500" t="18815" r="2166" b="16593"/>
          <a:stretch>
            <a:fillRect/>
          </a:stretch>
        </p:blipFill>
        <p:spPr>
          <a:xfrm>
            <a:off x="3291840" y="1282472"/>
            <a:ext cx="5029201" cy="532216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Content Placeholder 4" descr="Content Placeholder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7140" y="2271532"/>
            <a:ext cx="11785440" cy="3367269"/>
          </a:xfrm>
          <a:prstGeom prst="rect">
            <a:avLst/>
          </a:prstGeom>
          <a:ln w="12700">
            <a:miter lim="400000"/>
          </a:ln>
        </p:spPr>
      </p:pic>
      <p:sp>
        <p:nvSpPr>
          <p:cNvPr id="178" name="Title 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pPr/>
            <a:r>
              <a:t>Layout engine or rendering engine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Picture 24" descr="Picture 24"/>
          <p:cNvPicPr>
            <a:picLocks noChangeAspect="1"/>
          </p:cNvPicPr>
          <p:nvPr/>
        </p:nvPicPr>
        <p:blipFill>
          <a:blip r:embed="rId2">
            <a:extLst/>
          </a:blip>
          <a:srcRect l="60000" t="0" r="19853" b="0"/>
          <a:stretch>
            <a:fillRect/>
          </a:stretch>
        </p:blipFill>
        <p:spPr>
          <a:xfrm>
            <a:off x="2803832" y="1153785"/>
            <a:ext cx="955138" cy="948247"/>
          </a:xfrm>
          <a:prstGeom prst="rect">
            <a:avLst/>
          </a:prstGeom>
          <a:ln w="12700">
            <a:miter lim="400000"/>
          </a:ln>
        </p:spPr>
      </p:pic>
      <p:pic>
        <p:nvPicPr>
          <p:cNvPr id="181" name="Picture 25" descr="Picture 25"/>
          <p:cNvPicPr>
            <a:picLocks noChangeAspect="1"/>
          </p:cNvPicPr>
          <p:nvPr/>
        </p:nvPicPr>
        <p:blipFill>
          <a:blip r:embed="rId2">
            <a:extLst/>
          </a:blip>
          <a:srcRect l="40029" t="0" r="40436" b="0"/>
          <a:stretch>
            <a:fillRect/>
          </a:stretch>
        </p:blipFill>
        <p:spPr>
          <a:xfrm>
            <a:off x="6156176" y="1047884"/>
            <a:ext cx="926195" cy="948246"/>
          </a:xfrm>
          <a:prstGeom prst="rect">
            <a:avLst/>
          </a:prstGeom>
          <a:ln w="12700">
            <a:miter lim="400000"/>
          </a:ln>
        </p:spPr>
      </p:pic>
      <p:pic>
        <p:nvPicPr>
          <p:cNvPr id="182" name="Picture 28" descr="Picture 28"/>
          <p:cNvPicPr>
            <a:picLocks noChangeAspect="1"/>
          </p:cNvPicPr>
          <p:nvPr/>
        </p:nvPicPr>
        <p:blipFill>
          <a:blip r:embed="rId2">
            <a:extLst/>
          </a:blip>
          <a:srcRect l="80619" t="0" r="629" b="0"/>
          <a:stretch>
            <a:fillRect/>
          </a:stretch>
        </p:blipFill>
        <p:spPr>
          <a:xfrm>
            <a:off x="6174783" y="3919023"/>
            <a:ext cx="888982" cy="94824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85" name="Rectangle 29"/>
          <p:cNvGrpSpPr/>
          <p:nvPr/>
        </p:nvGrpSpPr>
        <p:grpSpPr>
          <a:xfrm>
            <a:off x="5289386" y="5312869"/>
            <a:ext cx="1059917" cy="457201"/>
            <a:chOff x="0" y="0"/>
            <a:chExt cx="1059916" cy="457200"/>
          </a:xfrm>
        </p:grpSpPr>
        <p:sp>
          <p:nvSpPr>
            <p:cNvPr id="183" name="Rectangle"/>
            <p:cNvSpPr/>
            <p:nvPr/>
          </p:nvSpPr>
          <p:spPr>
            <a:xfrm>
              <a:off x="-1" y="0"/>
              <a:ext cx="1059918" cy="457200"/>
            </a:xfrm>
            <a:prstGeom prst="rect">
              <a:avLst/>
            </a:prstGeom>
            <a:solidFill>
              <a:srgbClr val="FFE69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  <p:sp>
          <p:nvSpPr>
            <p:cNvPr id="184" name="Webkit"/>
            <p:cNvSpPr txBox="1"/>
            <p:nvPr/>
          </p:nvSpPr>
          <p:spPr>
            <a:xfrm>
              <a:off x="45719" y="62056"/>
              <a:ext cx="968478" cy="33308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/>
            </a:lstStyle>
            <a:p>
              <a:pPr/>
              <a:r>
                <a:t>Webkit</a:t>
              </a:r>
            </a:p>
          </p:txBody>
        </p:sp>
      </p:grpSp>
      <p:grpSp>
        <p:nvGrpSpPr>
          <p:cNvPr id="188" name="Rectangle 30"/>
          <p:cNvGrpSpPr/>
          <p:nvPr/>
        </p:nvGrpSpPr>
        <p:grpSpPr>
          <a:xfrm>
            <a:off x="6889246" y="5312869"/>
            <a:ext cx="1093663" cy="457201"/>
            <a:chOff x="0" y="0"/>
            <a:chExt cx="1093662" cy="457200"/>
          </a:xfrm>
        </p:grpSpPr>
        <p:sp>
          <p:nvSpPr>
            <p:cNvPr id="186" name="Rectangle"/>
            <p:cNvSpPr/>
            <p:nvPr/>
          </p:nvSpPr>
          <p:spPr>
            <a:xfrm>
              <a:off x="-1" y="0"/>
              <a:ext cx="1093664" cy="457200"/>
            </a:xfrm>
            <a:prstGeom prst="rect">
              <a:avLst/>
            </a:prstGeom>
            <a:solidFill>
              <a:srgbClr val="895EF3"/>
            </a:solidFill>
            <a:ln w="127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87" name="Nitro"/>
            <p:cNvSpPr txBox="1"/>
            <p:nvPr/>
          </p:nvSpPr>
          <p:spPr>
            <a:xfrm>
              <a:off x="45719" y="62056"/>
              <a:ext cx="1002224" cy="33308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Nitro</a:t>
              </a:r>
            </a:p>
          </p:txBody>
        </p:sp>
      </p:grpSp>
      <p:sp>
        <p:nvSpPr>
          <p:cNvPr id="189" name="Rectangle: Rounded Corners 31"/>
          <p:cNvSpPr/>
          <p:nvPr/>
        </p:nvSpPr>
        <p:spPr>
          <a:xfrm>
            <a:off x="5139064" y="3739250"/>
            <a:ext cx="3177605" cy="2393563"/>
          </a:xfrm>
          <a:prstGeom prst="roundRect">
            <a:avLst>
              <a:gd name="adj" fmla="val 16667"/>
            </a:avLst>
          </a:prstGeom>
          <a:ln w="12700">
            <a:solidFill>
              <a:srgbClr val="895EF3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190" name="Picture 32" descr="Picture 32"/>
          <p:cNvPicPr>
            <a:picLocks noChangeAspect="1"/>
          </p:cNvPicPr>
          <p:nvPr/>
        </p:nvPicPr>
        <p:blipFill>
          <a:blip r:embed="rId2">
            <a:extLst/>
          </a:blip>
          <a:srcRect l="0" t="0" r="79855" b="0"/>
          <a:stretch>
            <a:fillRect/>
          </a:stretch>
        </p:blipFill>
        <p:spPr>
          <a:xfrm>
            <a:off x="1749144" y="1163022"/>
            <a:ext cx="955138" cy="94824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93" name="Rectangle 33"/>
          <p:cNvGrpSpPr/>
          <p:nvPr/>
        </p:nvGrpSpPr>
        <p:grpSpPr>
          <a:xfrm>
            <a:off x="1743916" y="2372966"/>
            <a:ext cx="1059918" cy="457201"/>
            <a:chOff x="0" y="0"/>
            <a:chExt cx="1059916" cy="457200"/>
          </a:xfrm>
        </p:grpSpPr>
        <p:sp>
          <p:nvSpPr>
            <p:cNvPr id="191" name="Rectangle"/>
            <p:cNvSpPr/>
            <p:nvPr/>
          </p:nvSpPr>
          <p:spPr>
            <a:xfrm>
              <a:off x="-1" y="0"/>
              <a:ext cx="1059918" cy="457200"/>
            </a:xfrm>
            <a:prstGeom prst="rect">
              <a:avLst/>
            </a:prstGeom>
            <a:solidFill>
              <a:srgbClr val="FFE69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92" name="Blink"/>
            <p:cNvSpPr txBox="1"/>
            <p:nvPr/>
          </p:nvSpPr>
          <p:spPr>
            <a:xfrm>
              <a:off x="45719" y="62056"/>
              <a:ext cx="968478" cy="33308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/>
            </a:lstStyle>
            <a:p>
              <a:pPr/>
              <a:r>
                <a:t>Blink</a:t>
              </a:r>
            </a:p>
          </p:txBody>
        </p:sp>
      </p:grpSp>
      <p:grpSp>
        <p:nvGrpSpPr>
          <p:cNvPr id="196" name="Rectangle 34"/>
          <p:cNvGrpSpPr/>
          <p:nvPr/>
        </p:nvGrpSpPr>
        <p:grpSpPr>
          <a:xfrm>
            <a:off x="3194557" y="2372966"/>
            <a:ext cx="1059917" cy="457201"/>
            <a:chOff x="0" y="0"/>
            <a:chExt cx="1059916" cy="457200"/>
          </a:xfrm>
        </p:grpSpPr>
        <p:sp>
          <p:nvSpPr>
            <p:cNvPr id="194" name="Rectangle"/>
            <p:cNvSpPr/>
            <p:nvPr/>
          </p:nvSpPr>
          <p:spPr>
            <a:xfrm>
              <a:off x="-1" y="0"/>
              <a:ext cx="1059918" cy="457200"/>
            </a:xfrm>
            <a:prstGeom prst="rect">
              <a:avLst/>
            </a:prstGeom>
            <a:solidFill>
              <a:srgbClr val="895EF3"/>
            </a:solidFill>
            <a:ln w="127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95" name="V8"/>
            <p:cNvSpPr txBox="1"/>
            <p:nvPr/>
          </p:nvSpPr>
          <p:spPr>
            <a:xfrm>
              <a:off x="45719" y="62056"/>
              <a:ext cx="968478" cy="33308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V8</a:t>
              </a:r>
            </a:p>
          </p:txBody>
        </p:sp>
      </p:grpSp>
      <p:sp>
        <p:nvSpPr>
          <p:cNvPr id="197" name="Rectangle: Rounded Corners 35"/>
          <p:cNvSpPr/>
          <p:nvPr/>
        </p:nvSpPr>
        <p:spPr>
          <a:xfrm>
            <a:off x="1022998" y="799348"/>
            <a:ext cx="3447041" cy="2393564"/>
          </a:xfrm>
          <a:prstGeom prst="roundRect">
            <a:avLst>
              <a:gd name="adj" fmla="val 16667"/>
            </a:avLst>
          </a:prstGeom>
          <a:ln w="12700">
            <a:solidFill>
              <a:srgbClr val="895EF3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grpSp>
        <p:nvGrpSpPr>
          <p:cNvPr id="200" name="Rectangle 43"/>
          <p:cNvGrpSpPr/>
          <p:nvPr/>
        </p:nvGrpSpPr>
        <p:grpSpPr>
          <a:xfrm>
            <a:off x="5265513" y="2362328"/>
            <a:ext cx="1059917" cy="457201"/>
            <a:chOff x="0" y="0"/>
            <a:chExt cx="1059916" cy="457200"/>
          </a:xfrm>
        </p:grpSpPr>
        <p:sp>
          <p:nvSpPr>
            <p:cNvPr id="198" name="Rectangle"/>
            <p:cNvSpPr/>
            <p:nvPr/>
          </p:nvSpPr>
          <p:spPr>
            <a:xfrm>
              <a:off x="-1" y="0"/>
              <a:ext cx="1059918" cy="457200"/>
            </a:xfrm>
            <a:prstGeom prst="rect">
              <a:avLst/>
            </a:prstGeom>
            <a:solidFill>
              <a:srgbClr val="FFE69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99" name="Gecko"/>
            <p:cNvSpPr txBox="1"/>
            <p:nvPr/>
          </p:nvSpPr>
          <p:spPr>
            <a:xfrm>
              <a:off x="45719" y="62056"/>
              <a:ext cx="968478" cy="33308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/>
            </a:lstStyle>
            <a:p>
              <a:pPr/>
              <a:r>
                <a:t>Gecko</a:t>
              </a:r>
            </a:p>
          </p:txBody>
        </p:sp>
      </p:grpSp>
      <p:grpSp>
        <p:nvGrpSpPr>
          <p:cNvPr id="203" name="Rectangle 44"/>
          <p:cNvGrpSpPr/>
          <p:nvPr/>
        </p:nvGrpSpPr>
        <p:grpSpPr>
          <a:xfrm>
            <a:off x="6497849" y="2362328"/>
            <a:ext cx="1659578" cy="457201"/>
            <a:chOff x="0" y="0"/>
            <a:chExt cx="1659576" cy="457200"/>
          </a:xfrm>
        </p:grpSpPr>
        <p:sp>
          <p:nvSpPr>
            <p:cNvPr id="201" name="Rectangle"/>
            <p:cNvSpPr/>
            <p:nvPr/>
          </p:nvSpPr>
          <p:spPr>
            <a:xfrm>
              <a:off x="0" y="0"/>
              <a:ext cx="1659577" cy="457200"/>
            </a:xfrm>
            <a:prstGeom prst="rect">
              <a:avLst/>
            </a:prstGeom>
            <a:solidFill>
              <a:srgbClr val="895EF3"/>
            </a:solidFill>
            <a:ln w="127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02" name="SpiderMonkey"/>
            <p:cNvSpPr txBox="1"/>
            <p:nvPr/>
          </p:nvSpPr>
          <p:spPr>
            <a:xfrm>
              <a:off x="45720" y="62056"/>
              <a:ext cx="1568137" cy="33308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SpiderMonkey</a:t>
              </a:r>
            </a:p>
          </p:txBody>
        </p:sp>
      </p:grpSp>
      <p:sp>
        <p:nvSpPr>
          <p:cNvPr id="204" name="Rectangle: Rounded Corners 45"/>
          <p:cNvSpPr/>
          <p:nvPr/>
        </p:nvSpPr>
        <p:spPr>
          <a:xfrm>
            <a:off x="5139064" y="814917"/>
            <a:ext cx="3177605" cy="2393564"/>
          </a:xfrm>
          <a:prstGeom prst="roundRect">
            <a:avLst>
              <a:gd name="adj" fmla="val 16667"/>
            </a:avLst>
          </a:prstGeom>
          <a:ln w="12700">
            <a:solidFill>
              <a:srgbClr val="895EF3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grpSp>
        <p:nvGrpSpPr>
          <p:cNvPr id="207" name="Rectangle 47"/>
          <p:cNvGrpSpPr/>
          <p:nvPr/>
        </p:nvGrpSpPr>
        <p:grpSpPr>
          <a:xfrm>
            <a:off x="1290596" y="5142931"/>
            <a:ext cx="1828801" cy="707067"/>
            <a:chOff x="0" y="0"/>
            <a:chExt cx="1828800" cy="707065"/>
          </a:xfrm>
        </p:grpSpPr>
        <p:sp>
          <p:nvSpPr>
            <p:cNvPr id="205" name="Rectangle"/>
            <p:cNvSpPr/>
            <p:nvPr/>
          </p:nvSpPr>
          <p:spPr>
            <a:xfrm>
              <a:off x="0" y="0"/>
              <a:ext cx="1828800" cy="707066"/>
            </a:xfrm>
            <a:prstGeom prst="rect">
              <a:avLst/>
            </a:prstGeom>
            <a:solidFill>
              <a:srgbClr val="FFE69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06" name="Trident – IE…"/>
            <p:cNvSpPr/>
            <p:nvPr/>
          </p:nvSpPr>
          <p:spPr>
            <a:xfrm>
              <a:off x="45719" y="353532"/>
              <a:ext cx="1737362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1600"/>
              </a:pPr>
              <a:r>
                <a:t>Trident – IE </a:t>
              </a:r>
              <a:endParaRPr>
                <a:solidFill>
                  <a:srgbClr val="FFFFFF"/>
                </a:solidFill>
              </a:endParaRPr>
            </a:p>
            <a:p>
              <a:pPr algn="ctr">
                <a:defRPr sz="1600"/>
              </a:pPr>
              <a:r>
                <a:t>EdgeHTML - Edge</a:t>
              </a:r>
            </a:p>
          </p:txBody>
        </p:sp>
      </p:grpSp>
      <p:grpSp>
        <p:nvGrpSpPr>
          <p:cNvPr id="210" name="Rectangle 48"/>
          <p:cNvGrpSpPr/>
          <p:nvPr/>
        </p:nvGrpSpPr>
        <p:grpSpPr>
          <a:xfrm>
            <a:off x="3194557" y="5312869"/>
            <a:ext cx="1059917" cy="457201"/>
            <a:chOff x="0" y="0"/>
            <a:chExt cx="1059916" cy="457200"/>
          </a:xfrm>
        </p:grpSpPr>
        <p:sp>
          <p:nvSpPr>
            <p:cNvPr id="208" name="Rectangle"/>
            <p:cNvSpPr/>
            <p:nvPr/>
          </p:nvSpPr>
          <p:spPr>
            <a:xfrm>
              <a:off x="-1" y="0"/>
              <a:ext cx="1059918" cy="457200"/>
            </a:xfrm>
            <a:prstGeom prst="rect">
              <a:avLst/>
            </a:prstGeom>
            <a:solidFill>
              <a:srgbClr val="895EF3"/>
            </a:solidFill>
            <a:ln w="127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09" name="Chakra"/>
            <p:cNvSpPr txBox="1"/>
            <p:nvPr/>
          </p:nvSpPr>
          <p:spPr>
            <a:xfrm>
              <a:off x="45719" y="62056"/>
              <a:ext cx="968478" cy="33308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Chakra</a:t>
              </a:r>
            </a:p>
          </p:txBody>
        </p:sp>
      </p:grpSp>
      <p:sp>
        <p:nvSpPr>
          <p:cNvPr id="211" name="Rectangle: Rounded Corners 49"/>
          <p:cNvSpPr/>
          <p:nvPr/>
        </p:nvSpPr>
        <p:spPr>
          <a:xfrm>
            <a:off x="884773" y="3739250"/>
            <a:ext cx="3535929" cy="2393563"/>
          </a:xfrm>
          <a:prstGeom prst="roundRect">
            <a:avLst>
              <a:gd name="adj" fmla="val 16667"/>
            </a:avLst>
          </a:prstGeom>
          <a:ln w="12700">
            <a:solidFill>
              <a:srgbClr val="895EF3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212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28025" y="4061142"/>
            <a:ext cx="888983" cy="888983"/>
          </a:xfrm>
          <a:prstGeom prst="rect">
            <a:avLst/>
          </a:prstGeom>
          <a:ln w="12700">
            <a:miter lim="400000"/>
          </a:ln>
        </p:spPr>
      </p:pic>
      <p:pic>
        <p:nvPicPr>
          <p:cNvPr id="213" name="Picture 58" descr="Picture 58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850975" y="4061142"/>
            <a:ext cx="1403499" cy="93566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16" name="Rectangle 19"/>
          <p:cNvGrpSpPr/>
          <p:nvPr/>
        </p:nvGrpSpPr>
        <p:grpSpPr>
          <a:xfrm>
            <a:off x="9895367" y="1079821"/>
            <a:ext cx="1932670" cy="711960"/>
            <a:chOff x="0" y="0"/>
            <a:chExt cx="1932669" cy="711959"/>
          </a:xfrm>
        </p:grpSpPr>
        <p:sp>
          <p:nvSpPr>
            <p:cNvPr id="214" name="Rectangle"/>
            <p:cNvSpPr/>
            <p:nvPr/>
          </p:nvSpPr>
          <p:spPr>
            <a:xfrm>
              <a:off x="-1" y="-1"/>
              <a:ext cx="1932671" cy="711961"/>
            </a:xfrm>
            <a:prstGeom prst="rect">
              <a:avLst/>
            </a:prstGeom>
            <a:solidFill>
              <a:srgbClr val="FFE69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15" name="Rendering Engine"/>
            <p:cNvSpPr txBox="1"/>
            <p:nvPr/>
          </p:nvSpPr>
          <p:spPr>
            <a:xfrm>
              <a:off x="45719" y="189435"/>
              <a:ext cx="1841231" cy="3330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/>
            </a:lstStyle>
            <a:p>
              <a:pPr/>
              <a:r>
                <a:t>Rendering Engine</a:t>
              </a:r>
            </a:p>
          </p:txBody>
        </p:sp>
      </p:grpSp>
      <p:grpSp>
        <p:nvGrpSpPr>
          <p:cNvPr id="219" name="Rectangle 20"/>
          <p:cNvGrpSpPr/>
          <p:nvPr/>
        </p:nvGrpSpPr>
        <p:grpSpPr>
          <a:xfrm>
            <a:off x="9877635" y="1834115"/>
            <a:ext cx="1932670" cy="711959"/>
            <a:chOff x="0" y="0"/>
            <a:chExt cx="1932669" cy="711957"/>
          </a:xfrm>
        </p:grpSpPr>
        <p:sp>
          <p:nvSpPr>
            <p:cNvPr id="217" name="Rectangle"/>
            <p:cNvSpPr/>
            <p:nvPr/>
          </p:nvSpPr>
          <p:spPr>
            <a:xfrm>
              <a:off x="-1" y="0"/>
              <a:ext cx="1932671" cy="711958"/>
            </a:xfrm>
            <a:prstGeom prst="rect">
              <a:avLst/>
            </a:prstGeom>
            <a:solidFill>
              <a:srgbClr val="895EF3"/>
            </a:solidFill>
            <a:ln w="127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18" name="JS Engine"/>
            <p:cNvSpPr txBox="1"/>
            <p:nvPr/>
          </p:nvSpPr>
          <p:spPr>
            <a:xfrm>
              <a:off x="45719" y="189435"/>
              <a:ext cx="1841231" cy="33308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JS Engine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Title 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pPr/>
            <a:r>
              <a:t>JavaScript engine or ECMAScript engines</a:t>
            </a:r>
          </a:p>
        </p:txBody>
      </p:sp>
      <p:pic>
        <p:nvPicPr>
          <p:cNvPr id="222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rcRect l="14417" t="21185" r="2917" b="17333"/>
          <a:stretch>
            <a:fillRect/>
          </a:stretch>
        </p:blipFill>
        <p:spPr>
          <a:xfrm>
            <a:off x="121918" y="1381760"/>
            <a:ext cx="11900177" cy="49784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Text Box 2"/>
          <p:cNvSpPr txBox="1"/>
          <p:nvPr/>
        </p:nvSpPr>
        <p:spPr>
          <a:xfrm>
            <a:off x="5119286" y="2019299"/>
            <a:ext cx="1967717" cy="701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4000">
                <a:solidFill>
                  <a:srgbClr val="895EF3"/>
                </a:solidFill>
                <a:latin typeface="Cheltenhm BdHd BT"/>
                <a:ea typeface="Cheltenhm BdHd BT"/>
                <a:cs typeface="Cheltenhm BdHd BT"/>
                <a:sym typeface="Cheltenhm BdHd BT"/>
              </a:defRPr>
            </a:lvl1pPr>
          </a:lstStyle>
          <a:p>
            <a:pPr/>
            <a:r>
              <a:t>Scheme</a:t>
            </a:r>
          </a:p>
        </p:txBody>
      </p:sp>
      <p:sp>
        <p:nvSpPr>
          <p:cNvPr id="225" name="Text Box 3"/>
          <p:cNvSpPr txBox="1"/>
          <p:nvPr/>
        </p:nvSpPr>
        <p:spPr>
          <a:xfrm>
            <a:off x="8106564" y="2019299"/>
            <a:ext cx="979499" cy="701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4000">
                <a:solidFill>
                  <a:srgbClr val="895EF3"/>
                </a:solidFill>
                <a:latin typeface="Cheltenhm BdHd BT"/>
                <a:ea typeface="Cheltenhm BdHd BT"/>
                <a:cs typeface="Cheltenhm BdHd BT"/>
                <a:sym typeface="Cheltenhm BdHd BT"/>
              </a:defRPr>
            </a:lvl1pPr>
          </a:lstStyle>
          <a:p>
            <a:pPr/>
            <a:r>
              <a:t>Self</a:t>
            </a:r>
          </a:p>
        </p:txBody>
      </p:sp>
      <p:sp>
        <p:nvSpPr>
          <p:cNvPr id="226" name="Line 4"/>
          <p:cNvSpPr/>
          <p:nvPr/>
        </p:nvSpPr>
        <p:spPr>
          <a:xfrm flipH="1" flipV="1">
            <a:off x="3657599" y="2743199"/>
            <a:ext cx="2133602" cy="1524001"/>
          </a:xfrm>
          <a:prstGeom prst="line">
            <a:avLst/>
          </a:prstGeom>
          <a:ln w="38100">
            <a:solidFill>
              <a:srgbClr val="FFFFFF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27" name="Line 7"/>
          <p:cNvSpPr/>
          <p:nvPr/>
        </p:nvSpPr>
        <p:spPr>
          <a:xfrm>
            <a:off x="6019799" y="2743200"/>
            <a:ext cx="152402" cy="1524001"/>
          </a:xfrm>
          <a:prstGeom prst="line">
            <a:avLst/>
          </a:prstGeom>
          <a:ln w="38100">
            <a:solidFill>
              <a:srgbClr val="FFFFFF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28" name="Text Box 8"/>
          <p:cNvSpPr txBox="1"/>
          <p:nvPr/>
        </p:nvSpPr>
        <p:spPr>
          <a:xfrm>
            <a:off x="2962641" y="2019299"/>
            <a:ext cx="1177192" cy="701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4000">
                <a:solidFill>
                  <a:srgbClr val="895EF3"/>
                </a:solidFill>
                <a:latin typeface="Cheltenhm BdHd BT"/>
                <a:ea typeface="Cheltenhm BdHd BT"/>
                <a:cs typeface="Cheltenhm BdHd BT"/>
                <a:sym typeface="Cheltenhm BdHd BT"/>
              </a:defRPr>
            </a:lvl1pPr>
          </a:lstStyle>
          <a:p>
            <a:pPr/>
            <a:r>
              <a:t>Java</a:t>
            </a:r>
          </a:p>
        </p:txBody>
      </p:sp>
      <p:sp>
        <p:nvSpPr>
          <p:cNvPr id="229" name="Text Box 9"/>
          <p:cNvSpPr txBox="1"/>
          <p:nvPr/>
        </p:nvSpPr>
        <p:spPr>
          <a:xfrm>
            <a:off x="4795435" y="4343399"/>
            <a:ext cx="2475718" cy="701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4000">
                <a:solidFill>
                  <a:srgbClr val="895EF3"/>
                </a:solidFill>
                <a:latin typeface="Cheltenhm BdHd BT"/>
                <a:ea typeface="Cheltenhm BdHd BT"/>
                <a:cs typeface="Cheltenhm BdHd BT"/>
                <a:sym typeface="Cheltenhm BdHd BT"/>
              </a:defRPr>
            </a:lvl1pPr>
          </a:lstStyle>
          <a:p>
            <a:pPr/>
            <a:r>
              <a:t>JavaScript</a:t>
            </a:r>
          </a:p>
        </p:txBody>
      </p:sp>
      <p:sp>
        <p:nvSpPr>
          <p:cNvPr id="230" name="Line 10"/>
          <p:cNvSpPr/>
          <p:nvPr/>
        </p:nvSpPr>
        <p:spPr>
          <a:xfrm flipV="1">
            <a:off x="6553200" y="2895599"/>
            <a:ext cx="2057401" cy="1371601"/>
          </a:xfrm>
          <a:prstGeom prst="line">
            <a:avLst/>
          </a:prstGeom>
          <a:ln w="38100">
            <a:solidFill>
              <a:srgbClr val="FFFFFF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31" name="Line 4"/>
          <p:cNvSpPr/>
          <p:nvPr/>
        </p:nvSpPr>
        <p:spPr>
          <a:xfrm flipH="1" flipV="1">
            <a:off x="3728720" y="2743199"/>
            <a:ext cx="2133601" cy="1524001"/>
          </a:xfrm>
          <a:prstGeom prst="line">
            <a:avLst/>
          </a:prstGeom>
          <a:ln w="38100"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32" name="Line 7"/>
          <p:cNvSpPr/>
          <p:nvPr/>
        </p:nvSpPr>
        <p:spPr>
          <a:xfrm>
            <a:off x="6095999" y="2727186"/>
            <a:ext cx="147321" cy="1540015"/>
          </a:xfrm>
          <a:prstGeom prst="line">
            <a:avLst/>
          </a:prstGeom>
          <a:ln w="38100"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33" name="Line 10"/>
          <p:cNvSpPr/>
          <p:nvPr/>
        </p:nvSpPr>
        <p:spPr>
          <a:xfrm flipV="1">
            <a:off x="6624319" y="2895599"/>
            <a:ext cx="2057401" cy="1371601"/>
          </a:xfrm>
          <a:prstGeom prst="line">
            <a:avLst/>
          </a:prstGeom>
          <a:ln w="38100"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wipe dir="d"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Content Placeholder 2"/>
          <p:cNvSpPr txBox="1"/>
          <p:nvPr>
            <p:ph type="body" idx="1"/>
          </p:nvPr>
        </p:nvSpPr>
        <p:spPr>
          <a:xfrm>
            <a:off x="499728" y="467832"/>
            <a:ext cx="11291779" cy="6039294"/>
          </a:xfrm>
          <a:prstGeom prst="rect">
            <a:avLst/>
          </a:prstGeom>
        </p:spPr>
        <p:txBody>
          <a:bodyPr/>
          <a:lstStyle/>
          <a:p>
            <a:pPr marL="214884" indent="-214884" defTabSz="859536">
              <a:lnSpc>
                <a:spcPct val="81000"/>
              </a:lnSpc>
              <a:spcBef>
                <a:spcPts val="900"/>
              </a:spcBef>
              <a:defRPr b="1" sz="2350">
                <a:latin typeface="+mj-lt"/>
                <a:ea typeface="+mj-ea"/>
                <a:cs typeface="+mj-cs"/>
                <a:sym typeface="Helvetica"/>
              </a:defRPr>
            </a:pPr>
            <a:r>
              <a:t>Google Chrome</a:t>
            </a:r>
          </a:p>
          <a:p>
            <a:pPr lvl="1" marL="644651" indent="-214884" defTabSz="859536">
              <a:lnSpc>
                <a:spcPct val="81000"/>
              </a:lnSpc>
              <a:spcBef>
                <a:spcPts val="400"/>
              </a:spcBef>
              <a:defRPr b="1" sz="2068">
                <a:latin typeface="+mj-lt"/>
                <a:ea typeface="+mj-ea"/>
                <a:cs typeface="+mj-cs"/>
                <a:sym typeface="Helvetica"/>
              </a:defRPr>
            </a:pPr>
            <a:r>
              <a:t>Blink</a:t>
            </a:r>
          </a:p>
          <a:p>
            <a:pPr lvl="1" marL="859536" indent="-429768" defTabSz="859536">
              <a:lnSpc>
                <a:spcPct val="81000"/>
              </a:lnSpc>
              <a:spcBef>
                <a:spcPts val="400"/>
              </a:spcBef>
              <a:buFontTx/>
              <a:buAutoNum type="alphaLcPeriod" startAt="1"/>
              <a:defRPr sz="2068"/>
            </a:pPr>
            <a:r>
              <a:t>Fork of WebKit</a:t>
            </a:r>
          </a:p>
          <a:p>
            <a:pPr lvl="1" marL="859536" indent="-429768" defTabSz="859536">
              <a:lnSpc>
                <a:spcPct val="81000"/>
              </a:lnSpc>
              <a:spcBef>
                <a:spcPts val="400"/>
              </a:spcBef>
              <a:buFontTx/>
              <a:buAutoNum type="alphaLcPeriod" startAt="1"/>
              <a:defRPr sz="2068"/>
            </a:pPr>
            <a:r>
              <a:t>C++</a:t>
            </a:r>
          </a:p>
          <a:p>
            <a:pPr lvl="1" marL="859536" indent="-429768" defTabSz="859536">
              <a:lnSpc>
                <a:spcPct val="81000"/>
              </a:lnSpc>
              <a:spcBef>
                <a:spcPts val="400"/>
              </a:spcBef>
              <a:buFontTx/>
              <a:buAutoNum type="alphaLcPeriod" startAt="1"/>
              <a:defRPr sz="2068"/>
            </a:pPr>
            <a:r>
              <a:t>Developed in-house by </a:t>
            </a:r>
            <a:r>
              <a:rPr b="1">
                <a:latin typeface="+mj-lt"/>
                <a:ea typeface="+mj-ea"/>
                <a:cs typeface="+mj-cs"/>
                <a:sym typeface="Helvetica"/>
              </a:rPr>
              <a:t>Google</a:t>
            </a:r>
            <a:r>
              <a:t> as part of </a:t>
            </a:r>
            <a:r>
              <a:rPr b="1">
                <a:latin typeface="+mj-lt"/>
                <a:ea typeface="+mj-ea"/>
                <a:cs typeface="+mj-cs"/>
                <a:sym typeface="Helvetica"/>
              </a:rPr>
              <a:t>The Chromium Project</a:t>
            </a:r>
            <a:r>
              <a:t>, a project </a:t>
            </a:r>
            <a:r>
              <a:rPr i="1">
                <a:latin typeface="+mj-lt"/>
                <a:ea typeface="+mj-ea"/>
                <a:cs typeface="+mj-cs"/>
                <a:sym typeface="Helvetica"/>
              </a:rPr>
              <a:t>“to open-source the code for the Google Chrome browser</a:t>
            </a:r>
            <a:r>
              <a:t>”</a:t>
            </a:r>
          </a:p>
          <a:p>
            <a:pPr lvl="1" marL="859536" indent="-429768" defTabSz="859536">
              <a:lnSpc>
                <a:spcPct val="81000"/>
              </a:lnSpc>
              <a:spcBef>
                <a:spcPts val="400"/>
              </a:spcBef>
              <a:buFontTx/>
              <a:buAutoNum type="alphaLcPeriod" startAt="1"/>
              <a:defRPr sz="2068"/>
            </a:pPr>
            <a:r>
              <a:rPr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2" invalidUrl="" action="" tgtFrame="" tooltip="" history="1" highlightClick="0" endSnd="0"/>
              </a:rPr>
              <a:t>https://docs.google.com/document/d/1aitSOucL0VHZa9Z2vbRJSyAIsAz24kX8LFByQ5xQnUg/edit</a:t>
            </a:r>
          </a:p>
          <a:p>
            <a:pPr lvl="1" marL="0" indent="429768" defTabSz="859536">
              <a:lnSpc>
                <a:spcPct val="81000"/>
              </a:lnSpc>
              <a:spcBef>
                <a:spcPts val="400"/>
              </a:spcBef>
              <a:buSzTx/>
              <a:buNone/>
              <a:defRPr sz="2068"/>
            </a:pPr>
          </a:p>
          <a:p>
            <a:pPr lvl="1" marL="644651" indent="-214884" defTabSz="859536">
              <a:lnSpc>
                <a:spcPct val="81000"/>
              </a:lnSpc>
              <a:spcBef>
                <a:spcPts val="400"/>
              </a:spcBef>
              <a:defRPr b="1" sz="2068">
                <a:latin typeface="+mj-lt"/>
                <a:ea typeface="+mj-ea"/>
                <a:cs typeface="+mj-cs"/>
                <a:sym typeface="Helvetica"/>
              </a:defRPr>
            </a:pPr>
            <a:r>
              <a:t>V8</a:t>
            </a:r>
            <a:br/>
            <a:r>
              <a:rPr b="0">
                <a:latin typeface="+mn-lt"/>
                <a:ea typeface="+mn-ea"/>
                <a:cs typeface="+mn-cs"/>
                <a:sym typeface="Calibri"/>
              </a:rPr>
              <a:t>- Developed in-house by </a:t>
            </a:r>
            <a:r>
              <a:t>Google</a:t>
            </a:r>
            <a:r>
              <a:rPr b="0">
                <a:latin typeface="+mn-lt"/>
                <a:ea typeface="+mn-ea"/>
                <a:cs typeface="+mn-cs"/>
                <a:sym typeface="Calibri"/>
              </a:rPr>
              <a:t> as part of </a:t>
            </a:r>
            <a:r>
              <a:t>The Chromium Project</a:t>
            </a:r>
            <a:br/>
            <a:r>
              <a:rPr b="0">
                <a:latin typeface="+mn-lt"/>
                <a:ea typeface="+mn-ea"/>
                <a:cs typeface="+mn-cs"/>
                <a:sym typeface="Calibri"/>
              </a:rPr>
              <a:t>- Used in </a:t>
            </a:r>
            <a:r>
              <a:t>Node.js</a:t>
            </a:r>
            <a:r>
              <a:rPr b="0">
                <a:latin typeface="+mn-lt"/>
                <a:ea typeface="+mn-ea"/>
                <a:cs typeface="+mn-cs"/>
                <a:sym typeface="Calibri"/>
              </a:rPr>
              <a:t>!</a:t>
            </a:r>
          </a:p>
          <a:p>
            <a:pPr marL="214884" indent="-214884" defTabSz="859536">
              <a:lnSpc>
                <a:spcPct val="81000"/>
              </a:lnSpc>
              <a:spcBef>
                <a:spcPts val="900"/>
              </a:spcBef>
              <a:defRPr b="1" sz="2350">
                <a:latin typeface="+mj-lt"/>
                <a:ea typeface="+mj-ea"/>
                <a:cs typeface="+mj-cs"/>
                <a:sym typeface="Helvetica"/>
              </a:defRPr>
            </a:pPr>
            <a:r>
              <a:t>Mozilla Firefox</a:t>
            </a:r>
          </a:p>
          <a:p>
            <a:pPr lvl="1" marL="644651" indent="-214884" defTabSz="859536">
              <a:lnSpc>
                <a:spcPct val="81000"/>
              </a:lnSpc>
              <a:spcBef>
                <a:spcPts val="400"/>
              </a:spcBef>
              <a:defRPr b="1" sz="2068">
                <a:latin typeface="+mj-lt"/>
                <a:ea typeface="+mj-ea"/>
                <a:cs typeface="+mj-cs"/>
                <a:sym typeface="Helvetica"/>
              </a:defRPr>
            </a:pPr>
            <a:r>
              <a:t>Gecko</a:t>
            </a:r>
            <a:br/>
            <a:r>
              <a:rPr b="0">
                <a:latin typeface="+mn-lt"/>
                <a:ea typeface="+mn-ea"/>
                <a:cs typeface="+mn-cs"/>
                <a:sym typeface="Calibri"/>
              </a:rPr>
              <a:t>- Developed in-house by Mozilla</a:t>
            </a:r>
            <a:br>
              <a:rPr b="0">
                <a:latin typeface="+mn-lt"/>
                <a:ea typeface="+mn-ea"/>
                <a:cs typeface="+mn-cs"/>
                <a:sym typeface="Calibri"/>
              </a:rPr>
            </a:br>
            <a:r>
              <a:rPr b="0">
                <a:latin typeface="+mn-lt"/>
                <a:ea typeface="+mn-ea"/>
                <a:cs typeface="+mn-cs"/>
                <a:sym typeface="Calibri"/>
              </a:rPr>
              <a:t>- Written in </a:t>
            </a:r>
            <a:r>
              <a:t>Rust</a:t>
            </a:r>
            <a:r>
              <a:rPr b="0">
                <a:latin typeface="+mn-lt"/>
                <a:ea typeface="+mn-ea"/>
                <a:cs typeface="+mn-cs"/>
                <a:sym typeface="Calibri"/>
              </a:rPr>
              <a:t>!</a:t>
            </a:r>
          </a:p>
          <a:p>
            <a:pPr lvl="1" marL="644651" indent="-214884" defTabSz="859536">
              <a:lnSpc>
                <a:spcPct val="81000"/>
              </a:lnSpc>
              <a:spcBef>
                <a:spcPts val="400"/>
              </a:spcBef>
              <a:defRPr b="1" sz="2068">
                <a:latin typeface="+mj-lt"/>
                <a:ea typeface="+mj-ea"/>
                <a:cs typeface="+mj-cs"/>
                <a:sym typeface="Helvetica"/>
              </a:defRPr>
            </a:pPr>
            <a:r>
              <a:t>SpiderMonkey</a:t>
            </a:r>
            <a:br/>
            <a:r>
              <a:rPr b="0">
                <a:latin typeface="+mn-lt"/>
                <a:ea typeface="+mn-ea"/>
                <a:cs typeface="+mn-cs"/>
                <a:sym typeface="Calibri"/>
              </a:rPr>
              <a:t>- </a:t>
            </a:r>
            <a:r>
              <a:rPr b="0" i="1"/>
              <a:t>The first JavaScript engine in history. </a:t>
            </a:r>
            <a:r>
              <a:rPr b="0">
                <a:latin typeface="+mn-lt"/>
                <a:ea typeface="+mn-ea"/>
                <a:cs typeface="+mn-cs"/>
                <a:sym typeface="Calibri"/>
              </a:rPr>
              <a:t>Developed by </a:t>
            </a:r>
            <a:r>
              <a:t>Brendan Eich</a:t>
            </a:r>
            <a:r>
              <a:rPr b="0">
                <a:latin typeface="+mn-lt"/>
                <a:ea typeface="+mn-ea"/>
                <a:cs typeface="+mn-cs"/>
                <a:sym typeface="Calibri"/>
              </a:rPr>
              <a:t>, the creator of JavaScript, while he was at </a:t>
            </a:r>
            <a:r>
              <a:t>Netscape</a:t>
            </a:r>
            <a:r>
              <a:rPr b="0">
                <a:latin typeface="+mn-lt"/>
                <a:ea typeface="+mn-ea"/>
                <a:cs typeface="+mn-cs"/>
                <a:sym typeface="Calibri"/>
              </a:rPr>
              <a:t>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Content Placeholder 2"/>
          <p:cNvSpPr txBox="1"/>
          <p:nvPr>
            <p:ph type="body" idx="1"/>
          </p:nvPr>
        </p:nvSpPr>
        <p:spPr>
          <a:xfrm>
            <a:off x="446566" y="297711"/>
            <a:ext cx="10907235" cy="5879253"/>
          </a:xfrm>
          <a:prstGeom prst="rect">
            <a:avLst/>
          </a:prstGeom>
        </p:spPr>
        <p:txBody>
          <a:bodyPr/>
          <a:lstStyle/>
          <a:p>
            <a:pPr>
              <a:defRPr b="1">
                <a:latin typeface="+mj-lt"/>
                <a:ea typeface="+mj-ea"/>
                <a:cs typeface="+mj-cs"/>
                <a:sym typeface="Helvetica"/>
              </a:defRPr>
            </a:pPr>
            <a:r>
              <a:t>Safari</a:t>
            </a:r>
          </a:p>
          <a:p>
            <a:pPr lvl="1" marL="685800" indent="-228600">
              <a:spcBef>
                <a:spcPts val="500"/>
              </a:spcBef>
              <a:defRPr b="1" sz="2400">
                <a:latin typeface="+mj-lt"/>
                <a:ea typeface="+mj-ea"/>
                <a:cs typeface="+mj-cs"/>
                <a:sym typeface="Helvetica"/>
              </a:defRPr>
            </a:pPr>
            <a:r>
              <a:t>WebKit</a:t>
            </a:r>
            <a:br/>
            <a:r>
              <a:rPr b="0">
                <a:latin typeface="+mn-lt"/>
                <a:ea typeface="+mn-ea"/>
                <a:cs typeface="+mn-cs"/>
                <a:sym typeface="Calibri"/>
              </a:rPr>
              <a:t>- Created by Apple as a </a:t>
            </a:r>
            <a:r>
              <a:t>fork</a:t>
            </a:r>
            <a:r>
              <a:rPr b="0">
                <a:latin typeface="+mn-lt"/>
                <a:ea typeface="+mn-ea"/>
                <a:cs typeface="+mn-cs"/>
                <a:sym typeface="Calibri"/>
              </a:rPr>
              <a:t> of the </a:t>
            </a:r>
            <a:r>
              <a:t>KHTML</a:t>
            </a:r>
            <a:r>
              <a:rPr b="0">
                <a:latin typeface="+mn-lt"/>
                <a:ea typeface="+mn-ea"/>
                <a:cs typeface="+mn-cs"/>
                <a:sym typeface="Calibri"/>
              </a:rPr>
              <a:t> and </a:t>
            </a:r>
            <a:r>
              <a:t>KJS</a:t>
            </a:r>
            <a:r>
              <a:rPr b="0">
                <a:latin typeface="+mn-lt"/>
                <a:ea typeface="+mn-ea"/>
                <a:cs typeface="+mn-cs"/>
                <a:sym typeface="Calibri"/>
              </a:rPr>
              <a:t> engines from </a:t>
            </a:r>
            <a:r>
              <a:t>Konqueror</a:t>
            </a:r>
            <a:r>
              <a:rPr b="0">
                <a:latin typeface="+mn-lt"/>
                <a:ea typeface="+mn-ea"/>
                <a:cs typeface="+mn-cs"/>
                <a:sym typeface="Calibri"/>
              </a:rPr>
              <a:t>, a web browser developed by </a:t>
            </a:r>
            <a:r>
              <a:t>KDE</a:t>
            </a:r>
            <a:r>
              <a:rPr b="0">
                <a:latin typeface="+mn-lt"/>
                <a:ea typeface="+mn-ea"/>
                <a:cs typeface="+mn-cs"/>
                <a:sym typeface="Calibri"/>
              </a:rPr>
              <a:t>.</a:t>
            </a:r>
          </a:p>
          <a:p>
            <a:pPr lvl="1" marL="685800" indent="-228600">
              <a:spcBef>
                <a:spcPts val="500"/>
              </a:spcBef>
              <a:defRPr b="1" sz="2400">
                <a:latin typeface="+mj-lt"/>
                <a:ea typeface="+mj-ea"/>
                <a:cs typeface="+mj-cs"/>
                <a:sym typeface="Helvetica"/>
              </a:defRPr>
            </a:pPr>
            <a:r>
              <a:t>Nitro </a:t>
            </a:r>
            <a:r>
              <a:rPr b="0">
                <a:latin typeface="+mn-lt"/>
                <a:ea typeface="+mn-ea"/>
                <a:cs typeface="+mn-cs"/>
                <a:sym typeface="Calibri"/>
              </a:rPr>
              <a:t>(formerly </a:t>
            </a:r>
            <a:r>
              <a:rPr b="0" i="1"/>
              <a:t>SquirrelFish</a:t>
            </a:r>
            <a:r>
              <a:rPr b="0">
                <a:latin typeface="+mn-lt"/>
                <a:ea typeface="+mn-ea"/>
                <a:cs typeface="+mn-cs"/>
                <a:sym typeface="Calibri"/>
              </a:rPr>
              <a:t>)</a:t>
            </a:r>
          </a:p>
          <a:p>
            <a:pPr>
              <a:defRPr b="1">
                <a:latin typeface="+mj-lt"/>
                <a:ea typeface="+mj-ea"/>
                <a:cs typeface="+mj-cs"/>
                <a:sym typeface="Helvetica"/>
              </a:defRPr>
            </a:pPr>
            <a:r>
              <a:t>Edge</a:t>
            </a:r>
          </a:p>
          <a:p>
            <a:pPr lvl="1" marL="685800" indent="-228600">
              <a:spcBef>
                <a:spcPts val="500"/>
              </a:spcBef>
              <a:defRPr b="1" sz="2400">
                <a:latin typeface="+mj-lt"/>
                <a:ea typeface="+mj-ea"/>
                <a:cs typeface="+mj-cs"/>
                <a:sym typeface="Helvetica"/>
              </a:defRPr>
            </a:pPr>
            <a:r>
              <a:t>EdgeHTML</a:t>
            </a:r>
            <a:br/>
            <a:r>
              <a:rPr b="0">
                <a:latin typeface="+mn-lt"/>
                <a:ea typeface="+mn-ea"/>
                <a:cs typeface="+mn-cs"/>
                <a:sym typeface="Calibri"/>
              </a:rPr>
              <a:t>- A fork of Internet Explorer’s </a:t>
            </a:r>
            <a:r>
              <a:rPr b="0" i="1"/>
              <a:t>Trident </a:t>
            </a:r>
            <a:r>
              <a:rPr b="0">
                <a:latin typeface="+mn-lt"/>
                <a:ea typeface="+mn-ea"/>
                <a:cs typeface="+mn-cs"/>
                <a:sym typeface="Calibri"/>
              </a:rPr>
              <a:t>that was made not-shitty.</a:t>
            </a:r>
          </a:p>
          <a:p>
            <a:pPr lvl="1" marL="685800" indent="-228600">
              <a:spcBef>
                <a:spcPts val="500"/>
              </a:spcBef>
              <a:defRPr b="1" sz="2400">
                <a:latin typeface="+mj-lt"/>
                <a:ea typeface="+mj-ea"/>
                <a:cs typeface="+mj-cs"/>
                <a:sym typeface="Helvetica"/>
              </a:defRPr>
            </a:pPr>
            <a:r>
              <a:t>Chakra</a:t>
            </a:r>
            <a:br/>
            <a:r>
              <a:rPr b="0">
                <a:latin typeface="+mn-lt"/>
                <a:ea typeface="+mn-ea"/>
                <a:cs typeface="+mn-cs"/>
                <a:sym typeface="Calibri"/>
              </a:rPr>
              <a:t>- Open-sourced as </a:t>
            </a:r>
            <a:r>
              <a:rPr b="0" i="1"/>
              <a:t>ChakraCore.</a:t>
            </a:r>
            <a:br>
              <a:rPr b="0" i="1"/>
            </a:br>
            <a:r>
              <a:rPr b="0">
                <a:latin typeface="+mn-lt"/>
                <a:ea typeface="+mn-ea"/>
                <a:cs typeface="+mn-cs"/>
                <a:sym typeface="Calibri"/>
              </a:rPr>
              <a:t>- In 2016, Microsoft created a PR in the Node.js GitHub repo to use </a:t>
            </a:r>
            <a:r>
              <a:rPr b="0" i="1"/>
              <a:t>ChakraCore </a:t>
            </a:r>
            <a:r>
              <a:rPr b="0">
                <a:latin typeface="+mn-lt"/>
                <a:ea typeface="+mn-ea"/>
                <a:cs typeface="+mn-cs"/>
                <a:sym typeface="Calibri"/>
              </a:rPr>
              <a:t>instead of</a:t>
            </a:r>
            <a:r>
              <a:rPr b="0" i="1"/>
              <a:t> V8. </a:t>
            </a:r>
            <a:r>
              <a:rPr b="0">
                <a:latin typeface="+mn-lt"/>
                <a:ea typeface="+mn-ea"/>
                <a:cs typeface="+mn-cs"/>
                <a:sym typeface="Calibri"/>
              </a:rPr>
              <a:t>This PR was expanded out into its own project and now lives </a:t>
            </a:r>
            <a:r>
              <a:rPr b="0"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+mn-lt"/>
                <a:ea typeface="+mn-ea"/>
                <a:cs typeface="+mn-cs"/>
                <a:sym typeface="Calibri"/>
                <a:hlinkClick r:id="rId2" invalidUrl="" action="" tgtFrame="" tooltip="" history="1" highlightClick="0" endSnd="0"/>
              </a:rPr>
              <a:t>here as a project of the node organization</a:t>
            </a:r>
            <a:r>
              <a:rPr b="0">
                <a:latin typeface="+mn-lt"/>
                <a:ea typeface="+mn-ea"/>
                <a:cs typeface="+mn-cs"/>
                <a:sym typeface="Calibri"/>
              </a:rPr>
              <a:t>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Content Placeholder 2"/>
          <p:cNvSpPr txBox="1"/>
          <p:nvPr>
            <p:ph type="body" idx="1"/>
          </p:nvPr>
        </p:nvSpPr>
        <p:spPr>
          <a:xfrm>
            <a:off x="425301" y="393404"/>
            <a:ext cx="10928500" cy="5783560"/>
          </a:xfrm>
          <a:prstGeom prst="rect">
            <a:avLst/>
          </a:prstGeom>
        </p:spPr>
        <p:txBody>
          <a:bodyPr/>
          <a:lstStyle/>
          <a:p>
            <a:pPr>
              <a:defRPr b="1">
                <a:latin typeface="+mj-lt"/>
                <a:ea typeface="+mj-ea"/>
                <a:cs typeface="+mj-cs"/>
                <a:sym typeface="Helvetica"/>
              </a:defRPr>
            </a:pPr>
            <a:r>
              <a:t>Opera</a:t>
            </a:r>
          </a:p>
          <a:p>
            <a:pPr lvl="1" marL="685800" indent="-228600">
              <a:spcBef>
                <a:spcPts val="500"/>
              </a:spcBef>
              <a:defRPr b="1" sz="2400">
                <a:latin typeface="+mj-lt"/>
                <a:ea typeface="+mj-ea"/>
                <a:cs typeface="+mj-cs"/>
                <a:sym typeface="Helvetica"/>
              </a:defRPr>
            </a:pPr>
            <a:r>
              <a:t>Blink</a:t>
            </a:r>
          </a:p>
          <a:p>
            <a:pPr lvl="2" marL="1143000" indent="-228600">
              <a:spcBef>
                <a:spcPts val="500"/>
              </a:spcBef>
              <a:defRPr sz="2000"/>
            </a:pPr>
            <a:r>
              <a:t>- Fork of WebKit. Part of Chrome</a:t>
            </a:r>
          </a:p>
          <a:p>
            <a:pPr lvl="1" marL="685800" indent="-228600">
              <a:spcBef>
                <a:spcPts val="500"/>
              </a:spcBef>
              <a:defRPr b="1" sz="2400">
                <a:latin typeface="+mj-lt"/>
                <a:ea typeface="+mj-ea"/>
                <a:cs typeface="+mj-cs"/>
                <a:sym typeface="Helvetica"/>
              </a:defRPr>
            </a:pPr>
            <a:r>
              <a:t>V8</a:t>
            </a:r>
          </a:p>
          <a:p>
            <a:pPr lvl="2" marL="1143000" indent="-228600">
              <a:spcBef>
                <a:spcPts val="500"/>
              </a:spcBef>
              <a:defRPr sz="2000"/>
            </a:pPr>
            <a:r>
              <a:t>If something works on Google Chrome, you can expect it to work on Opera due to the identical rendering engine + JavaScript engine used.</a:t>
            </a:r>
          </a:p>
          <a:p>
            <a:pPr>
              <a:defRPr b="1">
                <a:latin typeface="+mj-lt"/>
                <a:ea typeface="+mj-ea"/>
                <a:cs typeface="+mj-cs"/>
                <a:sym typeface="Helvetica"/>
              </a:defRPr>
            </a:pPr>
            <a:r>
              <a:t>Internet Explorer</a:t>
            </a:r>
          </a:p>
          <a:p>
            <a:pPr lvl="1" marL="685800" indent="-228600">
              <a:spcBef>
                <a:spcPts val="500"/>
              </a:spcBef>
              <a:defRPr b="1" sz="2400">
                <a:latin typeface="+mj-lt"/>
                <a:ea typeface="+mj-ea"/>
                <a:cs typeface="+mj-cs"/>
                <a:sym typeface="Helvetica"/>
              </a:defRPr>
            </a:pPr>
            <a:r>
              <a:t>Trident</a:t>
            </a:r>
          </a:p>
          <a:p>
            <a:pPr lvl="1" marL="685800" indent="-228600">
              <a:spcBef>
                <a:spcPts val="500"/>
              </a:spcBef>
              <a:defRPr b="1" sz="2400">
                <a:latin typeface="+mj-lt"/>
                <a:ea typeface="+mj-ea"/>
                <a:cs typeface="+mj-cs"/>
                <a:sym typeface="Helvetica"/>
              </a:defRPr>
            </a:pPr>
            <a:r>
              <a:t>Chakra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Title 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pPr/>
            <a:r>
              <a:t>First Web Browser</a:t>
            </a:r>
          </a:p>
        </p:txBody>
      </p:sp>
      <p:pic>
        <p:nvPicPr>
          <p:cNvPr id="105" name="Content Placeholder 4" descr="Content Placeholder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41255" y="1690688"/>
            <a:ext cx="7316946" cy="3658473"/>
          </a:xfrm>
          <a:prstGeom prst="rect">
            <a:avLst/>
          </a:prstGeom>
          <a:ln w="12700">
            <a:miter lim="400000"/>
          </a:ln>
        </p:spPr>
      </p:pic>
      <p:sp>
        <p:nvSpPr>
          <p:cNvPr id="106" name="Rectangle 2"/>
          <p:cNvSpPr txBox="1"/>
          <p:nvPr/>
        </p:nvSpPr>
        <p:spPr>
          <a:xfrm>
            <a:off x="1362890" y="5846543"/>
            <a:ext cx="10217333" cy="333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lvl="1">
              <a:spcBef>
                <a:spcPts val="500"/>
              </a:spcBef>
            </a:pPr>
            <a:r>
              <a:t>Andreessen and colleagues leave NCSA to form "Mosaic Communications Corp" (Netscape).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Title 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pPr/>
            <a:r>
              <a:t>Common Internet protocols</a:t>
            </a:r>
          </a:p>
        </p:txBody>
      </p:sp>
      <p:sp>
        <p:nvSpPr>
          <p:cNvPr id="242" name="Content Placeholder 2"/>
          <p:cNvSpPr txBox="1"/>
          <p:nvPr>
            <p:ph type="body" idx="1"/>
          </p:nvPr>
        </p:nvSpPr>
        <p:spPr>
          <a:xfrm>
            <a:off x="417785" y="1825624"/>
            <a:ext cx="10515601" cy="4351338"/>
          </a:xfrm>
          <a:prstGeom prst="rect">
            <a:avLst/>
          </a:prstGeom>
        </p:spPr>
        <p:txBody>
          <a:bodyPr/>
          <a:lstStyle/>
          <a:p>
            <a:pPr/>
            <a:r>
              <a:t>TCP/IP </a:t>
            </a:r>
          </a:p>
          <a:p>
            <a:pPr/>
            <a:r>
              <a:t>HTTP / HTTPS</a:t>
            </a:r>
          </a:p>
          <a:p>
            <a:pPr/>
            <a:r>
              <a:t>FTP </a:t>
            </a:r>
          </a:p>
        </p:txBody>
      </p:sp>
      <p:pic>
        <p:nvPicPr>
          <p:cNvPr id="243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92983" y="1203434"/>
            <a:ext cx="9209832" cy="565456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Title 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pPr/>
            <a:r>
              <a:t>IP – MAC address – Ports </a:t>
            </a:r>
            <a:r>
              <a:rPr>
                <a:latin typeface="Wingdings"/>
                <a:ea typeface="Wingdings"/>
                <a:cs typeface="Wingdings"/>
                <a:sym typeface="Wingdings"/>
              </a:rPr>
              <a:t>➔</a:t>
            </a:r>
            <a:r>
              <a:t> Discussion</a:t>
            </a:r>
          </a:p>
        </p:txBody>
      </p:sp>
      <p:sp>
        <p:nvSpPr>
          <p:cNvPr id="246" name="Content Placeholder 2"/>
          <p:cNvSpPr txBox="1"/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/>
            <a:r>
              <a:t>Why IP address when we have MAC address</a:t>
            </a:r>
          </a:p>
          <a:p>
            <a:pPr/>
            <a:r>
              <a:t>Why they are called as ports ? Why we need ports? </a:t>
            </a:r>
          </a:p>
          <a:p>
            <a:pPr/>
          </a:p>
          <a:p>
            <a:pPr/>
          </a:p>
          <a:p>
            <a:pPr/>
            <a:r>
              <a:t>IMEA – MAC</a:t>
            </a:r>
          </a:p>
          <a:p>
            <a:pPr/>
            <a:r>
              <a:t>IP – Mobile Number</a:t>
            </a:r>
          </a:p>
          <a:p>
            <a:pPr/>
            <a:r>
              <a:t>Port – USB / C-type</a:t>
            </a:r>
          </a:p>
        </p:txBody>
      </p:sp>
      <p:pic>
        <p:nvPicPr>
          <p:cNvPr id="247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62357" y="2925222"/>
            <a:ext cx="3567653" cy="356765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4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2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2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24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24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1" animBg="1" rev="0" advAuto="0" spid="246" grpId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Rectangle 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pPr/>
            <a:r>
              <a:t>HTTP</a:t>
            </a:r>
          </a:p>
        </p:txBody>
      </p:sp>
      <p:sp>
        <p:nvSpPr>
          <p:cNvPr id="250" name="Rectangle 3"/>
          <p:cNvSpPr txBox="1"/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/>
            <a:r>
              <a:t>Hypertext Transport Protocol</a:t>
            </a:r>
          </a:p>
          <a:p>
            <a:pPr/>
            <a:r>
              <a:t>Language of the Web</a:t>
            </a:r>
          </a:p>
          <a:p>
            <a:pPr lvl="1" marL="685800" indent="-228600">
              <a:spcBef>
                <a:spcPts val="500"/>
              </a:spcBef>
              <a:defRPr sz="2400"/>
            </a:pPr>
            <a:r>
              <a:t>protocol used for communication between web browsers and web servers</a:t>
            </a:r>
          </a:p>
          <a:p>
            <a:pPr/>
            <a:r>
              <a:t>TCP port 80 (443 secure)</a:t>
            </a:r>
          </a:p>
          <a:p>
            <a:pPr/>
            <a:r>
              <a:t>RFC 2616 (ver 1.1)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Title 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pPr/>
            <a:r>
              <a:t>Evolution of HTTP</a:t>
            </a:r>
          </a:p>
        </p:txBody>
      </p:sp>
      <p:sp>
        <p:nvSpPr>
          <p:cNvPr id="253" name="Content Placeholder 2"/>
          <p:cNvSpPr txBox="1"/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defRPr b="1">
                <a:latin typeface="+mj-lt"/>
                <a:ea typeface="+mj-ea"/>
                <a:cs typeface="+mj-cs"/>
                <a:sym typeface="Helvetica"/>
              </a:defRPr>
            </a:pPr>
            <a:r>
              <a:t>HTTP/0.9 – The one-line protocol</a:t>
            </a:r>
          </a:p>
          <a:p>
            <a:pPr lvl="1" marL="685800" indent="-228600">
              <a:spcBef>
                <a:spcPts val="500"/>
              </a:spcBef>
              <a:defRPr sz="2400"/>
            </a:pPr>
            <a:r>
              <a:t>GET /mypage.html</a:t>
            </a:r>
          </a:p>
          <a:p>
            <a:pPr>
              <a:defRPr b="1">
                <a:latin typeface="+mj-lt"/>
                <a:ea typeface="+mj-ea"/>
                <a:cs typeface="+mj-cs"/>
                <a:sym typeface="Helvetica"/>
              </a:defRPr>
            </a:pPr>
            <a:r>
              <a:t>HTTP/1.0 – Building extensibility</a:t>
            </a:r>
          </a:p>
          <a:p>
            <a:pPr lvl="1" marL="685800" indent="-228600">
              <a:spcBef>
                <a:spcPts val="500"/>
              </a:spcBef>
              <a:defRPr sz="2400"/>
            </a:pPr>
            <a:r>
              <a:t>HTTP headers</a:t>
            </a:r>
          </a:p>
          <a:p>
            <a:pPr>
              <a:defRPr b="1">
                <a:latin typeface="+mj-lt"/>
                <a:ea typeface="+mj-ea"/>
                <a:cs typeface="+mj-cs"/>
                <a:sym typeface="Helvetica"/>
              </a:defRPr>
            </a:pPr>
            <a:r>
              <a:t>HTTP/1.1 – The standardized protocol</a:t>
            </a:r>
          </a:p>
          <a:p>
            <a:pPr>
              <a:defRPr b="1">
                <a:latin typeface="+mj-lt"/>
                <a:ea typeface="+mj-ea"/>
                <a:cs typeface="+mj-cs"/>
                <a:sym typeface="Helvetica"/>
              </a:defRPr>
            </a:pPr>
            <a:r>
              <a:t>More than 15 years of extensions</a:t>
            </a:r>
          </a:p>
          <a:p>
            <a:pPr>
              <a:defRPr b="1">
                <a:latin typeface="+mj-lt"/>
                <a:ea typeface="+mj-ea"/>
                <a:cs typeface="+mj-cs"/>
                <a:sym typeface="Helvetica"/>
              </a:defRPr>
            </a:pPr>
            <a:r>
              <a:t>HTTP/2 – A protocol for greater performance</a:t>
            </a:r>
          </a:p>
          <a:p>
            <a:pPr>
              <a:defRPr b="1">
                <a:latin typeface="+mj-lt"/>
                <a:ea typeface="+mj-ea"/>
                <a:cs typeface="+mj-cs"/>
                <a:sym typeface="Helvetica"/>
              </a:defRPr>
            </a:pPr>
            <a:r>
              <a:t>HTTP/3 - HTTP over QUIC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5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5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5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5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25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25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1" animBg="1" rev="0" advAuto="0" spid="253" grpId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Title 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pPr/>
            <a:r>
              <a:t>How the Server looks at the URL</a:t>
            </a:r>
          </a:p>
        </p:txBody>
      </p:sp>
      <p:sp>
        <p:nvSpPr>
          <p:cNvPr id="256" name="Content Placeholder 2"/>
          <p:cNvSpPr txBox="1"/>
          <p:nvPr>
            <p:ph type="body" sz="quarter" idx="1"/>
          </p:nvPr>
        </p:nvSpPr>
        <p:spPr>
          <a:xfrm>
            <a:off x="38139" y="2272871"/>
            <a:ext cx="11124736" cy="641338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b="1" sz="2400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/>
            <a:r>
              <a:t>http://www.guvi.io:80/index.html</a:t>
            </a:r>
          </a:p>
        </p:txBody>
      </p:sp>
      <p:pic>
        <p:nvPicPr>
          <p:cNvPr id="257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rcRect l="49657" t="0" r="0" b="0"/>
          <a:stretch>
            <a:fillRect/>
          </a:stretch>
        </p:blipFill>
        <p:spPr>
          <a:xfrm>
            <a:off x="-30164" y="2532545"/>
            <a:ext cx="6022487" cy="4215918"/>
          </a:xfrm>
          <a:prstGeom prst="rect">
            <a:avLst/>
          </a:prstGeom>
          <a:ln w="12700">
            <a:miter lim="400000"/>
          </a:ln>
        </p:spPr>
      </p:pic>
      <p:sp>
        <p:nvSpPr>
          <p:cNvPr id="258" name="Rectangle 9"/>
          <p:cNvSpPr txBox="1"/>
          <p:nvPr/>
        </p:nvSpPr>
        <p:spPr>
          <a:xfrm>
            <a:off x="8642738" y="2162149"/>
            <a:ext cx="3579426" cy="662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b="1" sz="40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Get</a:t>
            </a:r>
            <a:r>
              <a:rPr sz="2800"/>
              <a:t> /index.html</a:t>
            </a:r>
          </a:p>
        </p:txBody>
      </p:sp>
      <p:sp>
        <p:nvSpPr>
          <p:cNvPr id="259" name="Rectangle 10"/>
          <p:cNvSpPr/>
          <p:nvPr/>
        </p:nvSpPr>
        <p:spPr>
          <a:xfrm>
            <a:off x="470059" y="4914844"/>
            <a:ext cx="4772807" cy="56134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3200"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ourier New"/>
                <a:ea typeface="Courier New"/>
                <a:cs typeface="Courier New"/>
                <a:sym typeface="Courier New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>
                <a:solidFill>
                  <a:srgbClr val="000000"/>
                </a:solidFill>
                <a:uFillTx/>
              </a:defRPr>
            </a:pPr>
            <a:r>
              <a:rPr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3" invalidUrl="" action="" tgtFrame="" tooltip="" history="1" highlightClick="0" endSnd="0"/>
              </a:rPr>
              <a:t>http://www.guvi.io</a:t>
            </a:r>
          </a:p>
        </p:txBody>
      </p:sp>
      <p:sp>
        <p:nvSpPr>
          <p:cNvPr id="260" name="Line 4"/>
          <p:cNvSpPr/>
          <p:nvPr/>
        </p:nvSpPr>
        <p:spPr>
          <a:xfrm>
            <a:off x="6024298" y="4138493"/>
            <a:ext cx="2892425" cy="1"/>
          </a:xfrm>
          <a:prstGeom prst="line">
            <a:avLst/>
          </a:prstGeom>
          <a:ln w="28575">
            <a:solidFill>
              <a:srgbClr val="000000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261" name="Text Box 5"/>
          <p:cNvSpPr txBox="1"/>
          <p:nvPr/>
        </p:nvSpPr>
        <p:spPr>
          <a:xfrm>
            <a:off x="6439776" y="3768134"/>
            <a:ext cx="1750321" cy="3454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5" tIns="45715" rIns="45715" bIns="45715" anchor="ctr">
            <a:spAutoFit/>
          </a:bodyPr>
          <a:lstStyle>
            <a:lvl1pPr algn="ctr" defTabSz="912812">
              <a:defRPr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/>
            <a:r>
              <a:t>HTTP request</a:t>
            </a:r>
          </a:p>
        </p:txBody>
      </p:sp>
      <p:sp>
        <p:nvSpPr>
          <p:cNvPr id="262" name="Line 6"/>
          <p:cNvSpPr/>
          <p:nvPr/>
        </p:nvSpPr>
        <p:spPr>
          <a:xfrm flipV="1">
            <a:off x="6176696" y="4727456"/>
            <a:ext cx="2740027" cy="19050"/>
          </a:xfrm>
          <a:prstGeom prst="line">
            <a:avLst/>
          </a:prstGeom>
          <a:ln w="28575">
            <a:solidFill>
              <a:srgbClr val="000000"/>
            </a:solidFill>
            <a:head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263" name="Text Box 7"/>
          <p:cNvSpPr txBox="1"/>
          <p:nvPr/>
        </p:nvSpPr>
        <p:spPr>
          <a:xfrm>
            <a:off x="6447386" y="4894465"/>
            <a:ext cx="1887503" cy="5994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5" tIns="45715" rIns="45715" bIns="45715" anchor="ctr">
            <a:spAutoFit/>
          </a:bodyPr>
          <a:lstStyle/>
          <a:p>
            <a:pPr algn="ctr" defTabSz="912812">
              <a:defRPr>
                <a:latin typeface="Courier New"/>
                <a:ea typeface="Courier New"/>
                <a:cs typeface="Courier New"/>
                <a:sym typeface="Courier New"/>
              </a:defRPr>
            </a:pPr>
            <a:r>
              <a:t>HTTP response</a:t>
            </a:r>
            <a:endParaRPr sz="2400">
              <a:latin typeface="Times"/>
              <a:ea typeface="Times"/>
              <a:cs typeface="Times"/>
              <a:sym typeface="Times"/>
            </a:endParaRPr>
          </a:p>
          <a:p>
            <a:pPr algn="ctr" defTabSz="912812">
              <a:defRPr>
                <a:latin typeface="Courier New"/>
                <a:ea typeface="Courier New"/>
                <a:cs typeface="Courier New"/>
                <a:sym typeface="Courier New"/>
              </a:defRPr>
            </a:pPr>
            <a:r>
              <a:t>(content)</a:t>
            </a:r>
          </a:p>
        </p:txBody>
      </p:sp>
      <p:pic>
        <p:nvPicPr>
          <p:cNvPr id="264" name="Picture 16" descr="Picture 16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623718" y="2924892"/>
            <a:ext cx="2894904" cy="2894904"/>
          </a:xfrm>
          <a:prstGeom prst="rect">
            <a:avLst/>
          </a:prstGeom>
          <a:ln w="12700">
            <a:miter lim="400000"/>
          </a:ln>
        </p:spPr>
      </p:pic>
      <p:sp>
        <p:nvSpPr>
          <p:cNvPr id="265" name="Content Placeholder 2"/>
          <p:cNvSpPr txBox="1"/>
          <p:nvPr/>
        </p:nvSpPr>
        <p:spPr>
          <a:xfrm>
            <a:off x="185419" y="6283255"/>
            <a:ext cx="6022580" cy="13055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 b="1" sz="24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Default browser method is GET</a:t>
            </a:r>
            <a:endParaRPr sz="2800"/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b="1" sz="2400">
                <a:latin typeface="Courier New"/>
                <a:ea typeface="Courier New"/>
                <a:cs typeface="Courier New"/>
                <a:sym typeface="Courier New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5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Class="entr" nodeType="with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Class="entr" nodeType="after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Class="entr" nodeType="click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Class="entr" nodeType="click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Class="entr" nodeType="clickEffect" presetSubtype="0" presetID="1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Class="entr" nodeType="afterEffect" presetSubtype="0" presetID="1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Class="entr" nodeType="clickEffect" presetSubtype="0" presetID="1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26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Class="entr" nodeType="withEffect" presetSubtype="0" presetID="1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2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Class="entr" nodeType="clickEffect" presetSubtype="0" presetID="1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8" fill="hold"/>
                                        <p:tgtEl>
                                          <p:spTgt spid="2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Class="entr" nodeType="clickEffect" presetSubtype="0" presetID="1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2" fill="hold"/>
                                        <p:tgtEl>
                                          <p:spTgt spid="2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64" grpId="7"/>
      <p:bldP build="whole" bldLvl="1" animBg="1" rev="0" advAuto="0" spid="260" grpId="5"/>
      <p:bldP build="whole" bldLvl="1" animBg="1" rev="0" advAuto="0" spid="263" grpId="8"/>
      <p:bldP build="p" bldLvl="5" animBg="1" rev="0" advAuto="0" spid="265" grpId="10"/>
      <p:bldP build="whole" bldLvl="1" animBg="1" rev="0" advAuto="0" spid="257" grpId="1"/>
      <p:bldP build="whole" bldLvl="1" animBg="1" rev="0" advAuto="0" spid="258" grpId="6"/>
      <p:bldP build="p" bldLvl="1" animBg="1" rev="0" advAuto="0" spid="256" grpId="3"/>
      <p:bldP build="whole" bldLvl="1" animBg="1" rev="0" advAuto="0" spid="259" grpId="2"/>
      <p:bldP build="whole" bldLvl="1" animBg="1" rev="0" advAuto="0" spid="261" grpId="4"/>
      <p:bldP build="whole" bldLvl="1" animBg="1" rev="0" advAuto="0" spid="262" grpId="9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Title 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pPr/>
            <a:r>
              <a:t>CURL</a:t>
            </a:r>
          </a:p>
        </p:txBody>
      </p:sp>
      <p:sp>
        <p:nvSpPr>
          <p:cNvPr id="268" name="Content Placeholder 2"/>
          <p:cNvSpPr txBox="1"/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/>
            <a:r>
              <a:rPr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2" invalidUrl="" action="" tgtFrame="" tooltip="" history="1" highlightClick="0" endSnd="0"/>
              </a:rPr>
              <a:t>https://curl.haxx.se/download.html</a:t>
            </a:r>
          </a:p>
          <a:p>
            <a:pPr/>
            <a:r>
              <a:t>Veiw src </a:t>
            </a:r>
            <a:r>
              <a:rPr>
                <a:latin typeface="Wingdings"/>
                <a:ea typeface="Wingdings"/>
                <a:cs typeface="Wingdings"/>
                <a:sym typeface="Wingdings"/>
              </a:rPr>
              <a:t> </a:t>
            </a:r>
            <a:r>
              <a:t>www.example.com</a:t>
            </a:r>
          </a:p>
          <a:p>
            <a:pPr/>
            <a:r>
              <a:t>curl -i example.com</a:t>
            </a:r>
          </a:p>
        </p:txBody>
      </p:sp>
      <p:sp>
        <p:nvSpPr>
          <p:cNvPr id="269" name="Rectangle 3"/>
          <p:cNvSpPr txBox="1"/>
          <p:nvPr/>
        </p:nvSpPr>
        <p:spPr>
          <a:xfrm>
            <a:off x="5303519" y="3054056"/>
            <a:ext cx="6004562" cy="35461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HTTP/1.1 200 OK</a:t>
            </a:r>
          </a:p>
          <a:p>
            <a:pPr/>
            <a:r>
              <a:t>Age: 257088</a:t>
            </a:r>
          </a:p>
          <a:p>
            <a:pPr/>
            <a:r>
              <a:t>Cache-Control: max-age=604800</a:t>
            </a:r>
          </a:p>
          <a:p>
            <a:pPr/>
            <a:r>
              <a:t>Content-Type: text/html; charset=UTF-8</a:t>
            </a:r>
          </a:p>
          <a:p>
            <a:pPr/>
            <a:r>
              <a:t>Date: Sun, 26 Jan 2020 12:56:40 GMT</a:t>
            </a:r>
          </a:p>
          <a:p>
            <a:pPr/>
            <a:r>
              <a:t>Etag: "3147526947+gzip+ident"</a:t>
            </a:r>
          </a:p>
          <a:p>
            <a:pPr/>
            <a:r>
              <a:t>Expires: Sun, 02 Feb 2020 12:56:40 GMT</a:t>
            </a:r>
          </a:p>
          <a:p>
            <a:pPr/>
            <a:r>
              <a:t>Last-Modified: Thu, 17 Oct 2019 07:18:26 GMT</a:t>
            </a:r>
          </a:p>
          <a:p>
            <a:pPr/>
            <a:r>
              <a:t>Server: ECS (oxr/8313)</a:t>
            </a:r>
          </a:p>
          <a:p>
            <a:pPr/>
            <a:r>
              <a:t>Vary: Accept-Encoding</a:t>
            </a:r>
          </a:p>
          <a:p>
            <a:pPr/>
            <a:r>
              <a:t>X-Cache: HIT</a:t>
            </a:r>
          </a:p>
          <a:p>
            <a:pPr/>
            <a:r>
              <a:t>Content-Length: 1256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Rectangle 2"/>
          <p:cNvSpPr txBox="1"/>
          <p:nvPr>
            <p:ph type="title"/>
          </p:nvPr>
        </p:nvSpPr>
        <p:spPr>
          <a:xfrm>
            <a:off x="1904999" y="417513"/>
            <a:ext cx="5646740" cy="573089"/>
          </a:xfrm>
          <a:prstGeom prst="rect">
            <a:avLst/>
          </a:prstGeom>
        </p:spPr>
        <p:txBody>
          <a:bodyPr/>
          <a:lstStyle>
            <a:lvl1pPr defTabSz="886968">
              <a:defRPr sz="3783"/>
            </a:lvl1pPr>
          </a:lstStyle>
          <a:p>
            <a:pPr/>
            <a:r>
              <a:t>Web Content</a:t>
            </a:r>
          </a:p>
        </p:txBody>
      </p:sp>
      <p:sp>
        <p:nvSpPr>
          <p:cNvPr id="272" name="Rectangle 3"/>
          <p:cNvSpPr txBox="1"/>
          <p:nvPr>
            <p:ph type="body" idx="1"/>
          </p:nvPr>
        </p:nvSpPr>
        <p:spPr>
          <a:xfrm>
            <a:off x="261258" y="1220787"/>
            <a:ext cx="12066814" cy="5224464"/>
          </a:xfrm>
          <a:prstGeom prst="rect">
            <a:avLst/>
          </a:prstGeom>
        </p:spPr>
        <p:txBody>
          <a:bodyPr/>
          <a:lstStyle/>
          <a:p>
            <a:pPr/>
            <a:r>
              <a:t>Web servers return </a:t>
            </a:r>
            <a:r>
              <a:rPr i="1">
                <a:solidFill>
                  <a:srgbClr val="FF0000"/>
                </a:solidFill>
                <a:latin typeface="+mj-lt"/>
                <a:ea typeface="+mj-ea"/>
                <a:cs typeface="+mj-cs"/>
                <a:sym typeface="Helvetica"/>
              </a:rPr>
              <a:t>content</a:t>
            </a:r>
            <a:r>
              <a:t> to clients</a:t>
            </a:r>
          </a:p>
          <a:p>
            <a:pPr lvl="1" marL="685800" indent="-228600">
              <a:spcBef>
                <a:spcPts val="500"/>
              </a:spcBef>
              <a:defRPr i="1" sz="2400">
                <a:latin typeface="+mj-lt"/>
                <a:ea typeface="+mj-ea"/>
                <a:cs typeface="+mj-cs"/>
                <a:sym typeface="Helvetica"/>
              </a:defRPr>
            </a:pPr>
            <a:r>
              <a:t>content: </a:t>
            </a:r>
            <a:r>
              <a:rPr i="0">
                <a:latin typeface="+mn-lt"/>
                <a:ea typeface="+mn-ea"/>
                <a:cs typeface="+mn-cs"/>
                <a:sym typeface="Calibri"/>
              </a:rPr>
              <a:t>a sequence of bytes with an associated MIME (Multipurpose Internet Mail Extensions) type</a:t>
            </a:r>
          </a:p>
          <a:p>
            <a:pPr/>
            <a:r>
              <a:t>Example MIME types</a:t>
            </a:r>
          </a:p>
          <a:p>
            <a:pPr lvl="1" marL="685800" indent="-228600">
              <a:spcBef>
                <a:spcPts val="500"/>
              </a:spcBef>
              <a:defRPr sz="24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text/html</a:t>
            </a:r>
            <a:r>
              <a:rPr>
                <a:latin typeface="+mn-lt"/>
                <a:ea typeface="+mn-ea"/>
                <a:cs typeface="+mn-cs"/>
                <a:sym typeface="Calibri"/>
              </a:rPr>
              <a:t>		     		  HTML document</a:t>
            </a:r>
          </a:p>
          <a:p>
            <a:pPr lvl="1" marL="685800" indent="-228600">
              <a:spcBef>
                <a:spcPts val="500"/>
              </a:spcBef>
              <a:defRPr sz="24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text/plain</a:t>
            </a:r>
            <a:r>
              <a:rPr>
                <a:latin typeface="+mn-lt"/>
                <a:ea typeface="+mn-ea"/>
                <a:cs typeface="+mn-cs"/>
                <a:sym typeface="Calibri"/>
              </a:rPr>
              <a:t>		     		  Unformatted text</a:t>
            </a:r>
          </a:p>
          <a:p>
            <a:pPr lvl="1" marL="685800" indent="-228600">
              <a:spcBef>
                <a:spcPts val="500"/>
              </a:spcBef>
              <a:defRPr sz="24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application/postscript	</a:t>
            </a:r>
            <a:r>
              <a:rPr>
                <a:latin typeface="+mn-lt"/>
                <a:ea typeface="+mn-ea"/>
                <a:cs typeface="+mn-cs"/>
                <a:sym typeface="Calibri"/>
              </a:rPr>
              <a:t>  Postcript document</a:t>
            </a:r>
          </a:p>
          <a:p>
            <a:pPr lvl="1" marL="685800" indent="-228600">
              <a:spcBef>
                <a:spcPts val="500"/>
              </a:spcBef>
              <a:defRPr sz="24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image/gif	</a:t>
            </a:r>
            <a:r>
              <a:rPr>
                <a:latin typeface="+mn-lt"/>
                <a:ea typeface="+mn-ea"/>
                <a:cs typeface="+mn-cs"/>
                <a:sym typeface="Calibri"/>
              </a:rPr>
              <a:t>	   		  Binary image encoded in GIF format</a:t>
            </a:r>
          </a:p>
          <a:p>
            <a:pPr lvl="1" marL="685800" indent="-228600">
              <a:spcBef>
                <a:spcPts val="500"/>
              </a:spcBef>
              <a:defRPr sz="24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image/jpeg</a:t>
            </a:r>
            <a:r>
              <a:rPr>
                <a:latin typeface="+mn-lt"/>
                <a:ea typeface="+mn-ea"/>
                <a:cs typeface="+mn-cs"/>
                <a:sym typeface="Calibri"/>
              </a:rPr>
              <a:t>	                 		  Binary image encoded in JPEG</a:t>
            </a:r>
          </a:p>
          <a:p>
            <a:pPr lvl="1" marL="228600" indent="228600">
              <a:spcBef>
                <a:spcPts val="500"/>
              </a:spcBef>
              <a:buSzTx/>
              <a:buNone/>
              <a:defRPr sz="2400"/>
            </a:pPr>
            <a:r>
              <a:t>                                                    		  format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7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27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7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27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1" animBg="1" rev="0" advAuto="0" spid="272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Title 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09" name="Content Placeholder 9" descr="Content Placeholder 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93060" y="0"/>
            <a:ext cx="3163188" cy="4163787"/>
          </a:xfrm>
          <a:prstGeom prst="rect">
            <a:avLst/>
          </a:prstGeom>
          <a:ln w="12700">
            <a:miter lim="400000"/>
          </a:ln>
        </p:spPr>
      </p:pic>
      <p:pic>
        <p:nvPicPr>
          <p:cNvPr id="110" name="Picture 3" descr="Picture 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597927"/>
            <a:ext cx="7752092" cy="5215045"/>
          </a:xfrm>
          <a:prstGeom prst="rect">
            <a:avLst/>
          </a:prstGeom>
          <a:ln w="12700">
            <a:miter lim="400000"/>
          </a:ln>
        </p:spPr>
      </p:pic>
      <p:pic>
        <p:nvPicPr>
          <p:cNvPr id="111" name="Picture 11" descr="Picture 11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785326" y="4279107"/>
            <a:ext cx="3958602" cy="2578893"/>
          </a:xfrm>
          <a:prstGeom prst="rect">
            <a:avLst/>
          </a:prstGeom>
          <a:ln w="12700">
            <a:miter lim="400000"/>
          </a:ln>
        </p:spPr>
      </p:pic>
      <p:sp>
        <p:nvSpPr>
          <p:cNvPr id="112" name="Rectangle 12"/>
          <p:cNvSpPr txBox="1"/>
          <p:nvPr/>
        </p:nvSpPr>
        <p:spPr>
          <a:xfrm>
            <a:off x="493792" y="6070941"/>
            <a:ext cx="6004561" cy="6251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http://www.internethistorypodcast.com/2014/04/on-the-20th-anniversary-an-oral-history-of-netscapes-founding/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itle 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15" name="Content Placeholder 4" descr="Content Placeholder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4910" y="-16579"/>
            <a:ext cx="10311871" cy="6874579"/>
          </a:xfrm>
          <a:prstGeom prst="rect">
            <a:avLst/>
          </a:prstGeom>
          <a:ln w="12700">
            <a:miter lim="400000"/>
          </a:ln>
        </p:spPr>
      </p:pic>
      <p:sp>
        <p:nvSpPr>
          <p:cNvPr id="116" name="Rectangle 5"/>
          <p:cNvSpPr/>
          <p:nvPr/>
        </p:nvSpPr>
        <p:spPr>
          <a:xfrm>
            <a:off x="-1" y="6488667"/>
            <a:ext cx="12070082" cy="333089"/>
          </a:xfrm>
          <a:prstGeom prst="rect">
            <a:avLst/>
          </a:prstGeom>
          <a:solidFill>
            <a:srgbClr val="FFFFFF">
              <a:alpha val="73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Src:  https://medium.com/@traciemasek/a-brief-history-of-the-original-browsers-and-the-first-browser-war-7823fdf756fe</a:t>
            </a:r>
          </a:p>
        </p:txBody>
      </p:sp>
      <p:sp>
        <p:nvSpPr>
          <p:cNvPr id="117" name="Title 1"/>
          <p:cNvSpPr txBox="1"/>
          <p:nvPr/>
        </p:nvSpPr>
        <p:spPr>
          <a:xfrm>
            <a:off x="551180" y="-16579"/>
            <a:ext cx="10515601" cy="1325563"/>
          </a:xfrm>
          <a:prstGeom prst="rect">
            <a:avLst/>
          </a:prstGeom>
          <a:solidFill>
            <a:srgbClr val="FFFFFF">
              <a:alpha val="76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 algn="ctr">
              <a:lnSpc>
                <a:spcPct val="81000"/>
              </a:lnSpc>
              <a:defRPr sz="3900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t>Browser Wars</a:t>
            </a:r>
            <a:r>
              <a:rPr sz="3700"/>
              <a:t> https://www.youtube.com/watch?v=VANORrzKX50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Title 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20" name="Content Placeholder 5" descr="Content Placeholder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38250" y="365124"/>
            <a:ext cx="8698231" cy="651514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Content Placeholder 4" descr="Content Placeholder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06749" y="0"/>
            <a:ext cx="8519754" cy="7099794"/>
          </a:xfrm>
          <a:prstGeom prst="rect">
            <a:avLst/>
          </a:prstGeom>
          <a:ln w="12700">
            <a:miter lim="400000"/>
          </a:ln>
        </p:spPr>
      </p:pic>
      <p:sp>
        <p:nvSpPr>
          <p:cNvPr id="123" name="Title 1"/>
          <p:cNvSpPr txBox="1"/>
          <p:nvPr>
            <p:ph type="title"/>
          </p:nvPr>
        </p:nvSpPr>
        <p:spPr>
          <a:xfrm>
            <a:off x="763771" y="5774230"/>
            <a:ext cx="10515601" cy="1325564"/>
          </a:xfrm>
          <a:prstGeom prst="rect">
            <a:avLst/>
          </a:prstGeom>
          <a:solidFill>
            <a:srgbClr val="FFFFFF">
              <a:alpha val="19000"/>
            </a:srgbClr>
          </a:solidFill>
        </p:spPr>
        <p:txBody>
          <a:bodyPr/>
          <a:lstStyle>
            <a:lvl1pPr algn="ctr"/>
          </a:lstStyle>
          <a:p>
            <a:pPr/>
            <a:r>
              <a:t>Browser War II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lide Number Placeholder 5"/>
          <p:cNvSpPr txBox="1"/>
          <p:nvPr>
            <p:ph type="sldNum" sz="quarter" idx="4294967295"/>
          </p:nvPr>
        </p:nvSpPr>
        <p:spPr>
          <a:xfrm>
            <a:off x="11172418" y="6414760"/>
            <a:ext cx="181383" cy="24830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26" name="Rectangle 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pPr/>
            <a:r>
              <a:t>What is JavaScript?</a:t>
            </a:r>
          </a:p>
        </p:txBody>
      </p:sp>
      <p:sp>
        <p:nvSpPr>
          <p:cNvPr id="127" name="Rectangle 3"/>
          <p:cNvSpPr txBox="1"/>
          <p:nvPr>
            <p:ph type="body" sz="half" idx="1"/>
          </p:nvPr>
        </p:nvSpPr>
        <p:spPr>
          <a:xfrm>
            <a:off x="838200" y="1825625"/>
            <a:ext cx="7652657" cy="4351338"/>
          </a:xfrm>
          <a:prstGeom prst="rect">
            <a:avLst/>
          </a:prstGeom>
        </p:spPr>
        <p:txBody>
          <a:bodyPr/>
          <a:lstStyle/>
          <a:p>
            <a:pPr>
              <a:defRPr sz="3200"/>
            </a:pPr>
            <a:r>
              <a:t>Created by Netscape - 1995</a:t>
            </a:r>
          </a:p>
          <a:p>
            <a:pPr lvl="1" marL="685800" indent="-228600">
              <a:spcBef>
                <a:spcPts val="500"/>
              </a:spcBef>
            </a:pPr>
            <a:r>
              <a:t>Originally called LiveWire then LiveScript</a:t>
            </a:r>
          </a:p>
          <a:p>
            <a:pPr>
              <a:defRPr sz="3200"/>
            </a:pPr>
            <a:r>
              <a:t>Developed by Brandon Eich </a:t>
            </a:r>
          </a:p>
          <a:p>
            <a:pPr>
              <a:defRPr sz="3200"/>
            </a:pPr>
            <a:r>
              <a:t>Named to make use of Java market buzz</a:t>
            </a:r>
          </a:p>
          <a:p>
            <a:pPr>
              <a:defRPr sz="3200"/>
            </a:pPr>
            <a:r>
              <a:t>IE and Netscape renderings are </a:t>
            </a:r>
            <a:r>
              <a:rPr b="1">
                <a:latin typeface="+mj-lt"/>
                <a:ea typeface="+mj-ea"/>
                <a:cs typeface="+mj-cs"/>
                <a:sym typeface="Helvetica"/>
              </a:rPr>
              <a:t>slightly different</a:t>
            </a:r>
            <a:endParaRPr b="1">
              <a:latin typeface="+mj-lt"/>
              <a:ea typeface="+mj-ea"/>
              <a:cs typeface="+mj-cs"/>
              <a:sym typeface="Helvetica"/>
            </a:endParaRPr>
          </a:p>
          <a:p>
            <a:pPr>
              <a:defRPr sz="3200"/>
            </a:pPr>
            <a:r>
              <a:t>JScript created by Microsoft vs JavaScript</a:t>
            </a:r>
          </a:p>
          <a:p>
            <a:pPr>
              <a:defRPr sz="3200"/>
            </a:pPr>
            <a:r>
              <a:t>Standardized today as ECMAScript</a:t>
            </a:r>
          </a:p>
        </p:txBody>
      </p:sp>
      <p:pic>
        <p:nvPicPr>
          <p:cNvPr id="128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490856" y="1273393"/>
            <a:ext cx="3414824" cy="431121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Title 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31" name="Content Placeholder 4" descr="Content Placeholder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6821" y="129583"/>
            <a:ext cx="10930138" cy="659883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Content Placeholder 5" descr="Content Placeholder 5"/>
          <p:cNvPicPr>
            <a:picLocks noChangeAspect="1"/>
          </p:cNvPicPr>
          <p:nvPr/>
        </p:nvPicPr>
        <p:blipFill>
          <a:blip r:embed="rId2">
            <a:extLst/>
          </a:blip>
          <a:srcRect l="36210" t="41050" r="34695" b="34258"/>
          <a:stretch>
            <a:fillRect/>
          </a:stretch>
        </p:blipFill>
        <p:spPr>
          <a:xfrm>
            <a:off x="-1" y="0"/>
            <a:ext cx="6273211" cy="299466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4" name="Picture 7" descr="Picture 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449934" y="2994661"/>
            <a:ext cx="6743180" cy="3691891"/>
          </a:xfrm>
          <a:prstGeom prst="rect">
            <a:avLst/>
          </a:prstGeom>
          <a:ln w="12700">
            <a:miter lim="400000"/>
          </a:ln>
        </p:spPr>
      </p:pic>
      <p:sp>
        <p:nvSpPr>
          <p:cNvPr id="135" name="Rectangle 8"/>
          <p:cNvSpPr txBox="1"/>
          <p:nvPr/>
        </p:nvSpPr>
        <p:spPr>
          <a:xfrm>
            <a:off x="7988273" y="558283"/>
            <a:ext cx="3932410" cy="333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We will only allow at most 20 nested tags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